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6"/>
  </p:notesMasterIdLst>
  <p:handoutMasterIdLst>
    <p:handoutMasterId r:id="rId37"/>
  </p:handoutMasterIdLst>
  <p:sldIdLst>
    <p:sldId id="257" r:id="rId2"/>
    <p:sldId id="262" r:id="rId3"/>
    <p:sldId id="306" r:id="rId4"/>
    <p:sldId id="256" r:id="rId5"/>
    <p:sldId id="307" r:id="rId6"/>
    <p:sldId id="310" r:id="rId7"/>
    <p:sldId id="260" r:id="rId8"/>
    <p:sldId id="309" r:id="rId9"/>
    <p:sldId id="261" r:id="rId10"/>
    <p:sldId id="318" r:id="rId11"/>
    <p:sldId id="313" r:id="rId12"/>
    <p:sldId id="324" r:id="rId13"/>
    <p:sldId id="315" r:id="rId14"/>
    <p:sldId id="322" r:id="rId15"/>
    <p:sldId id="316" r:id="rId16"/>
    <p:sldId id="314" r:id="rId17"/>
    <p:sldId id="325" r:id="rId18"/>
    <p:sldId id="259" r:id="rId19"/>
    <p:sldId id="323" r:id="rId20"/>
    <p:sldId id="320" r:id="rId21"/>
    <p:sldId id="285" r:id="rId22"/>
    <p:sldId id="288" r:id="rId23"/>
    <p:sldId id="286" r:id="rId24"/>
    <p:sldId id="292" r:id="rId25"/>
    <p:sldId id="293" r:id="rId26"/>
    <p:sldId id="297" r:id="rId27"/>
    <p:sldId id="294" r:id="rId28"/>
    <p:sldId id="295" r:id="rId29"/>
    <p:sldId id="329" r:id="rId30"/>
    <p:sldId id="296" r:id="rId31"/>
    <p:sldId id="330" r:id="rId32"/>
    <p:sldId id="298" r:id="rId33"/>
    <p:sldId id="299" r:id="rId34"/>
    <p:sldId id="317" r:id="rId35"/>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498" autoAdjust="0"/>
    <p:restoredTop sz="79970" autoAdjust="0"/>
  </p:normalViewPr>
  <p:slideViewPr>
    <p:cSldViewPr>
      <p:cViewPr varScale="1">
        <p:scale>
          <a:sx n="64" d="100"/>
          <a:sy n="64" d="100"/>
        </p:scale>
        <p:origin x="1420" y="3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90BCE57-58C8-4AE7-BA2F-D004AD83FD80}" type="datetimeFigureOut">
              <a:rPr lang="en-US" smtClean="0"/>
              <a:t>5/16/2020</a:t>
            </a:fld>
            <a:endParaRPr lang="en-US" dirty="0"/>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AC8D7919-BE9F-4467-9042-6F6CBF1CA08D}" type="slidenum">
              <a:rPr lang="en-US" smtClean="0"/>
              <a:t>‹Nr.›</a:t>
            </a:fld>
            <a:endParaRPr lang="en-US" dirty="0"/>
          </a:p>
        </p:txBody>
      </p:sp>
    </p:spTree>
    <p:extLst>
      <p:ext uri="{BB962C8B-B14F-4D97-AF65-F5344CB8AC3E}">
        <p14:creationId xmlns:p14="http://schemas.microsoft.com/office/powerpoint/2010/main" val="26984575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933BB62F-4E2E-4F41-AEAD-D07E24DAA680}" type="datetimeFigureOut">
              <a:rPr lang="en-US" smtClean="0"/>
              <a:t>5/16/2020</a:t>
            </a:fld>
            <a:endParaRPr lang="en-US" dirty="0"/>
          </a:p>
        </p:txBody>
      </p:sp>
      <p:sp>
        <p:nvSpPr>
          <p:cNvPr id="4" name="Slide Image Placeholder 3"/>
          <p:cNvSpPr>
            <a:spLocks noGrp="1" noRot="1" noChangeAspect="1"/>
          </p:cNvSpPr>
          <p:nvPr>
            <p:ph type="sldImg" idx="2"/>
          </p:nvPr>
        </p:nvSpPr>
        <p:spPr>
          <a:xfrm>
            <a:off x="1165225" y="1239838"/>
            <a:ext cx="4467225" cy="3351212"/>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768" y="4777195"/>
            <a:ext cx="5438140" cy="390861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4812B1B7-211C-470D-8B0B-79FB8D4C83B5}" type="slidenum">
              <a:rPr lang="en-US" smtClean="0"/>
              <a:t>‹Nr.›</a:t>
            </a:fld>
            <a:endParaRPr lang="en-US" dirty="0"/>
          </a:p>
        </p:txBody>
      </p:sp>
    </p:spTree>
    <p:extLst>
      <p:ext uri="{BB962C8B-B14F-4D97-AF65-F5344CB8AC3E}">
        <p14:creationId xmlns:p14="http://schemas.microsoft.com/office/powerpoint/2010/main" val="34073962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a:t>
            </a:fld>
            <a:endParaRPr lang="en-US" dirty="0"/>
          </a:p>
        </p:txBody>
      </p:sp>
    </p:spTree>
    <p:extLst>
      <p:ext uri="{BB962C8B-B14F-4D97-AF65-F5344CB8AC3E}">
        <p14:creationId xmlns:p14="http://schemas.microsoft.com/office/powerpoint/2010/main" val="6892280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11</a:t>
            </a:fld>
            <a:endParaRPr lang="en-US" dirty="0"/>
          </a:p>
        </p:txBody>
      </p:sp>
    </p:spTree>
    <p:extLst>
      <p:ext uri="{BB962C8B-B14F-4D97-AF65-F5344CB8AC3E}">
        <p14:creationId xmlns:p14="http://schemas.microsoft.com/office/powerpoint/2010/main" val="16302965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12</a:t>
            </a:fld>
            <a:endParaRPr lang="en-US" dirty="0"/>
          </a:p>
        </p:txBody>
      </p:sp>
    </p:spTree>
    <p:extLst>
      <p:ext uri="{BB962C8B-B14F-4D97-AF65-F5344CB8AC3E}">
        <p14:creationId xmlns:p14="http://schemas.microsoft.com/office/powerpoint/2010/main" val="3358352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13</a:t>
            </a:fld>
            <a:endParaRPr lang="en-US" dirty="0"/>
          </a:p>
        </p:txBody>
      </p:sp>
    </p:spTree>
    <p:extLst>
      <p:ext uri="{BB962C8B-B14F-4D97-AF65-F5344CB8AC3E}">
        <p14:creationId xmlns:p14="http://schemas.microsoft.com/office/powerpoint/2010/main" val="26939843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14</a:t>
            </a:fld>
            <a:endParaRPr lang="en-US" dirty="0"/>
          </a:p>
        </p:txBody>
      </p:sp>
    </p:spTree>
    <p:extLst>
      <p:ext uri="{BB962C8B-B14F-4D97-AF65-F5344CB8AC3E}">
        <p14:creationId xmlns:p14="http://schemas.microsoft.com/office/powerpoint/2010/main" val="21146029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15</a:t>
            </a:fld>
            <a:endParaRPr lang="en-US" dirty="0"/>
          </a:p>
        </p:txBody>
      </p:sp>
    </p:spTree>
    <p:extLst>
      <p:ext uri="{BB962C8B-B14F-4D97-AF65-F5344CB8AC3E}">
        <p14:creationId xmlns:p14="http://schemas.microsoft.com/office/powerpoint/2010/main" val="1618744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16</a:t>
            </a:fld>
            <a:endParaRPr lang="en-US" dirty="0"/>
          </a:p>
        </p:txBody>
      </p:sp>
    </p:spTree>
    <p:extLst>
      <p:ext uri="{BB962C8B-B14F-4D97-AF65-F5344CB8AC3E}">
        <p14:creationId xmlns:p14="http://schemas.microsoft.com/office/powerpoint/2010/main" val="16169437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17</a:t>
            </a:fld>
            <a:endParaRPr lang="en-US" dirty="0"/>
          </a:p>
        </p:txBody>
      </p:sp>
    </p:spTree>
    <p:extLst>
      <p:ext uri="{BB962C8B-B14F-4D97-AF65-F5344CB8AC3E}">
        <p14:creationId xmlns:p14="http://schemas.microsoft.com/office/powerpoint/2010/main" val="5248809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18</a:t>
            </a:fld>
            <a:endParaRPr lang="en-US" dirty="0"/>
          </a:p>
        </p:txBody>
      </p:sp>
    </p:spTree>
    <p:extLst>
      <p:ext uri="{BB962C8B-B14F-4D97-AF65-F5344CB8AC3E}">
        <p14:creationId xmlns:p14="http://schemas.microsoft.com/office/powerpoint/2010/main" val="14734695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19</a:t>
            </a:fld>
            <a:endParaRPr lang="en-US" dirty="0"/>
          </a:p>
        </p:txBody>
      </p:sp>
    </p:spTree>
    <p:extLst>
      <p:ext uri="{BB962C8B-B14F-4D97-AF65-F5344CB8AC3E}">
        <p14:creationId xmlns:p14="http://schemas.microsoft.com/office/powerpoint/2010/main" val="26694772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20</a:t>
            </a:fld>
            <a:endParaRPr lang="en-US" dirty="0"/>
          </a:p>
        </p:txBody>
      </p:sp>
    </p:spTree>
    <p:extLst>
      <p:ext uri="{BB962C8B-B14F-4D97-AF65-F5344CB8AC3E}">
        <p14:creationId xmlns:p14="http://schemas.microsoft.com/office/powerpoint/2010/main" val="33158383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3</a:t>
            </a:fld>
            <a:endParaRPr lang="en-US" dirty="0"/>
          </a:p>
        </p:txBody>
      </p:sp>
    </p:spTree>
    <p:extLst>
      <p:ext uri="{BB962C8B-B14F-4D97-AF65-F5344CB8AC3E}">
        <p14:creationId xmlns:p14="http://schemas.microsoft.com/office/powerpoint/2010/main" val="21554591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21</a:t>
            </a:fld>
            <a:endParaRPr lang="en-US" dirty="0"/>
          </a:p>
        </p:txBody>
      </p:sp>
    </p:spTree>
    <p:extLst>
      <p:ext uri="{BB962C8B-B14F-4D97-AF65-F5344CB8AC3E}">
        <p14:creationId xmlns:p14="http://schemas.microsoft.com/office/powerpoint/2010/main" val="29164944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22</a:t>
            </a:fld>
            <a:endParaRPr lang="en-US" dirty="0"/>
          </a:p>
        </p:txBody>
      </p:sp>
    </p:spTree>
    <p:extLst>
      <p:ext uri="{BB962C8B-B14F-4D97-AF65-F5344CB8AC3E}">
        <p14:creationId xmlns:p14="http://schemas.microsoft.com/office/powerpoint/2010/main" val="14734180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23</a:t>
            </a:fld>
            <a:endParaRPr lang="en-US" dirty="0"/>
          </a:p>
        </p:txBody>
      </p:sp>
    </p:spTree>
    <p:extLst>
      <p:ext uri="{BB962C8B-B14F-4D97-AF65-F5344CB8AC3E}">
        <p14:creationId xmlns:p14="http://schemas.microsoft.com/office/powerpoint/2010/main" val="19339419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24</a:t>
            </a:fld>
            <a:endParaRPr lang="en-US" dirty="0"/>
          </a:p>
        </p:txBody>
      </p:sp>
    </p:spTree>
    <p:extLst>
      <p:ext uri="{BB962C8B-B14F-4D97-AF65-F5344CB8AC3E}">
        <p14:creationId xmlns:p14="http://schemas.microsoft.com/office/powerpoint/2010/main" val="422384514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25</a:t>
            </a:fld>
            <a:endParaRPr lang="en-US" dirty="0"/>
          </a:p>
        </p:txBody>
      </p:sp>
    </p:spTree>
    <p:extLst>
      <p:ext uri="{BB962C8B-B14F-4D97-AF65-F5344CB8AC3E}">
        <p14:creationId xmlns:p14="http://schemas.microsoft.com/office/powerpoint/2010/main" val="904213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26</a:t>
            </a:fld>
            <a:endParaRPr lang="en-US" dirty="0"/>
          </a:p>
        </p:txBody>
      </p:sp>
    </p:spTree>
    <p:extLst>
      <p:ext uri="{BB962C8B-B14F-4D97-AF65-F5344CB8AC3E}">
        <p14:creationId xmlns:p14="http://schemas.microsoft.com/office/powerpoint/2010/main" val="13852022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27</a:t>
            </a:fld>
            <a:endParaRPr lang="en-US" dirty="0"/>
          </a:p>
        </p:txBody>
      </p:sp>
    </p:spTree>
    <p:extLst>
      <p:ext uri="{BB962C8B-B14F-4D97-AF65-F5344CB8AC3E}">
        <p14:creationId xmlns:p14="http://schemas.microsoft.com/office/powerpoint/2010/main" val="9918586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28</a:t>
            </a:fld>
            <a:endParaRPr lang="en-US" dirty="0"/>
          </a:p>
        </p:txBody>
      </p:sp>
    </p:spTree>
    <p:extLst>
      <p:ext uri="{BB962C8B-B14F-4D97-AF65-F5344CB8AC3E}">
        <p14:creationId xmlns:p14="http://schemas.microsoft.com/office/powerpoint/2010/main" val="45168036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29</a:t>
            </a:fld>
            <a:endParaRPr lang="en-US" dirty="0"/>
          </a:p>
        </p:txBody>
      </p:sp>
    </p:spTree>
    <p:extLst>
      <p:ext uri="{BB962C8B-B14F-4D97-AF65-F5344CB8AC3E}">
        <p14:creationId xmlns:p14="http://schemas.microsoft.com/office/powerpoint/2010/main" val="6070529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30</a:t>
            </a:fld>
            <a:endParaRPr lang="en-US" dirty="0"/>
          </a:p>
        </p:txBody>
      </p:sp>
    </p:spTree>
    <p:extLst>
      <p:ext uri="{BB962C8B-B14F-4D97-AF65-F5344CB8AC3E}">
        <p14:creationId xmlns:p14="http://schemas.microsoft.com/office/powerpoint/2010/main" val="2500236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4</a:t>
            </a:fld>
            <a:endParaRPr lang="en-US" dirty="0"/>
          </a:p>
        </p:txBody>
      </p:sp>
    </p:spTree>
    <p:extLst>
      <p:ext uri="{BB962C8B-B14F-4D97-AF65-F5344CB8AC3E}">
        <p14:creationId xmlns:p14="http://schemas.microsoft.com/office/powerpoint/2010/main" val="9997614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5"/>
          </p:nvPr>
        </p:nvSpPr>
        <p:spPr/>
        <p:txBody>
          <a:bodyPr/>
          <a:lstStyle/>
          <a:p>
            <a:fld id="{4812B1B7-211C-470D-8B0B-79FB8D4C83B5}" type="slidenum">
              <a:rPr lang="en-US" smtClean="0"/>
              <a:t>31</a:t>
            </a:fld>
            <a:endParaRPr lang="en-US" dirty="0"/>
          </a:p>
        </p:txBody>
      </p:sp>
    </p:spTree>
    <p:extLst>
      <p:ext uri="{BB962C8B-B14F-4D97-AF65-F5344CB8AC3E}">
        <p14:creationId xmlns:p14="http://schemas.microsoft.com/office/powerpoint/2010/main" val="8869848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32</a:t>
            </a:fld>
            <a:endParaRPr lang="en-US" dirty="0"/>
          </a:p>
        </p:txBody>
      </p:sp>
    </p:spTree>
    <p:extLst>
      <p:ext uri="{BB962C8B-B14F-4D97-AF65-F5344CB8AC3E}">
        <p14:creationId xmlns:p14="http://schemas.microsoft.com/office/powerpoint/2010/main" val="22347426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33</a:t>
            </a:fld>
            <a:endParaRPr lang="en-US" dirty="0"/>
          </a:p>
        </p:txBody>
      </p:sp>
    </p:spTree>
    <p:extLst>
      <p:ext uri="{BB962C8B-B14F-4D97-AF65-F5344CB8AC3E}">
        <p14:creationId xmlns:p14="http://schemas.microsoft.com/office/powerpoint/2010/main" val="350123826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34</a:t>
            </a:fld>
            <a:endParaRPr lang="en-US" dirty="0"/>
          </a:p>
        </p:txBody>
      </p:sp>
    </p:spTree>
    <p:extLst>
      <p:ext uri="{BB962C8B-B14F-4D97-AF65-F5344CB8AC3E}">
        <p14:creationId xmlns:p14="http://schemas.microsoft.com/office/powerpoint/2010/main" val="2203360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5</a:t>
            </a:fld>
            <a:endParaRPr lang="en-US" dirty="0"/>
          </a:p>
        </p:txBody>
      </p:sp>
    </p:spTree>
    <p:extLst>
      <p:ext uri="{BB962C8B-B14F-4D97-AF65-F5344CB8AC3E}">
        <p14:creationId xmlns:p14="http://schemas.microsoft.com/office/powerpoint/2010/main" val="45673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6</a:t>
            </a:fld>
            <a:endParaRPr lang="en-US" dirty="0"/>
          </a:p>
        </p:txBody>
      </p:sp>
    </p:spTree>
    <p:extLst>
      <p:ext uri="{BB962C8B-B14F-4D97-AF65-F5344CB8AC3E}">
        <p14:creationId xmlns:p14="http://schemas.microsoft.com/office/powerpoint/2010/main" val="24242520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7</a:t>
            </a:fld>
            <a:endParaRPr lang="en-US" dirty="0"/>
          </a:p>
        </p:txBody>
      </p:sp>
    </p:spTree>
    <p:extLst>
      <p:ext uri="{BB962C8B-B14F-4D97-AF65-F5344CB8AC3E}">
        <p14:creationId xmlns:p14="http://schemas.microsoft.com/office/powerpoint/2010/main" val="27273254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8</a:t>
            </a:fld>
            <a:endParaRPr lang="en-US" dirty="0"/>
          </a:p>
        </p:txBody>
      </p:sp>
    </p:spTree>
    <p:extLst>
      <p:ext uri="{BB962C8B-B14F-4D97-AF65-F5344CB8AC3E}">
        <p14:creationId xmlns:p14="http://schemas.microsoft.com/office/powerpoint/2010/main" val="2358169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9</a:t>
            </a:fld>
            <a:endParaRPr lang="en-US" dirty="0"/>
          </a:p>
        </p:txBody>
      </p:sp>
    </p:spTree>
    <p:extLst>
      <p:ext uri="{BB962C8B-B14F-4D97-AF65-F5344CB8AC3E}">
        <p14:creationId xmlns:p14="http://schemas.microsoft.com/office/powerpoint/2010/main" val="15000707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4812B1B7-211C-470D-8B0B-79FB8D4C83B5}" type="slidenum">
              <a:rPr lang="en-US" smtClean="0"/>
              <a:t>10</a:t>
            </a:fld>
            <a:endParaRPr lang="en-US" dirty="0"/>
          </a:p>
        </p:txBody>
      </p:sp>
    </p:spTree>
    <p:extLst>
      <p:ext uri="{BB962C8B-B14F-4D97-AF65-F5344CB8AC3E}">
        <p14:creationId xmlns:p14="http://schemas.microsoft.com/office/powerpoint/2010/main" val="1141750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204C17-F1E9-420B-B046-BEBA20745622}"/>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9CF883EE-E102-4F9E-B1C9-739D44BE55A3}"/>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A7F70CA8-7497-4E78-88FE-000A16364626}"/>
              </a:ext>
            </a:extLst>
          </p:cNvPr>
          <p:cNvSpPr>
            <a:spLocks noGrp="1"/>
          </p:cNvSpPr>
          <p:nvPr>
            <p:ph type="dt" sz="half" idx="10"/>
          </p:nvPr>
        </p:nvSpPr>
        <p:spPr/>
        <p:txBody>
          <a:bodyPr/>
          <a:lstStyle/>
          <a:p>
            <a:fld id="{D2A7BA14-FBAD-432E-B021-1A46BE163DD6}" type="datetime1">
              <a:rPr lang="en-US" smtClean="0"/>
              <a:t>5/16/2020</a:t>
            </a:fld>
            <a:endParaRPr lang="en-US" dirty="0"/>
          </a:p>
        </p:txBody>
      </p:sp>
      <p:sp>
        <p:nvSpPr>
          <p:cNvPr id="5" name="Footer Placeholder 4">
            <a:extLst>
              <a:ext uri="{FF2B5EF4-FFF2-40B4-BE49-F238E27FC236}">
                <a16:creationId xmlns:a16="http://schemas.microsoft.com/office/drawing/2014/main" id="{934541BF-8F7B-4BF3-942A-673F2E4860D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FDC5469-9831-49C9-9938-F52F61F7E6B0}"/>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27700850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3366F-F0BD-49DD-9BFE-0005E41E56A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30225A7-3D8B-4F08-A753-E072D440CA8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1F39C7D-F272-4B86-9BBC-8597507BEB3B}"/>
              </a:ext>
            </a:extLst>
          </p:cNvPr>
          <p:cNvSpPr>
            <a:spLocks noGrp="1"/>
          </p:cNvSpPr>
          <p:nvPr>
            <p:ph type="dt" sz="half" idx="10"/>
          </p:nvPr>
        </p:nvSpPr>
        <p:spPr/>
        <p:txBody>
          <a:bodyPr/>
          <a:lstStyle/>
          <a:p>
            <a:fld id="{E8D09E31-1CAC-44B2-8802-C50D5A32EA9A}" type="datetime1">
              <a:rPr lang="en-US" smtClean="0"/>
              <a:t>5/16/2020</a:t>
            </a:fld>
            <a:endParaRPr lang="en-US" dirty="0"/>
          </a:p>
        </p:txBody>
      </p:sp>
      <p:sp>
        <p:nvSpPr>
          <p:cNvPr id="5" name="Footer Placeholder 4">
            <a:extLst>
              <a:ext uri="{FF2B5EF4-FFF2-40B4-BE49-F238E27FC236}">
                <a16:creationId xmlns:a16="http://schemas.microsoft.com/office/drawing/2014/main" id="{F76EC4F4-12F1-44C6-A3A4-441BF7AE84E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5741BB0-858A-4B12-883D-FCFC08D231BB}"/>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5749994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105EA1-44A9-4840-B574-38CD6C08136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AB0C1D9-78E3-4E11-AB31-F3F1CDFF1BAA}"/>
              </a:ext>
            </a:extLst>
          </p:cNvPr>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F40ED1-AAEF-4F2D-95EF-C386F2265F60}"/>
              </a:ext>
            </a:extLst>
          </p:cNvPr>
          <p:cNvSpPr>
            <a:spLocks noGrp="1"/>
          </p:cNvSpPr>
          <p:nvPr>
            <p:ph type="dt" sz="half" idx="10"/>
          </p:nvPr>
        </p:nvSpPr>
        <p:spPr/>
        <p:txBody>
          <a:bodyPr/>
          <a:lstStyle/>
          <a:p>
            <a:fld id="{CA402500-73A9-43C4-98D7-E95A3A3B4595}" type="datetime1">
              <a:rPr lang="en-US" smtClean="0"/>
              <a:t>5/16/2020</a:t>
            </a:fld>
            <a:endParaRPr lang="en-US" dirty="0"/>
          </a:p>
        </p:txBody>
      </p:sp>
      <p:sp>
        <p:nvSpPr>
          <p:cNvPr id="5" name="Footer Placeholder 4">
            <a:extLst>
              <a:ext uri="{FF2B5EF4-FFF2-40B4-BE49-F238E27FC236}">
                <a16:creationId xmlns:a16="http://schemas.microsoft.com/office/drawing/2014/main" id="{81185ED5-1420-42B8-B65E-ABB8624BCF8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8E91790-5DF0-472A-93AE-F606899102E1}"/>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3756892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C55992-E4C3-4B1F-A198-F41963BA7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CE2DF67-7776-4EC3-9173-3C518136C16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5707F5-F863-4EBD-AECC-D92D1E5EBA37}"/>
              </a:ext>
            </a:extLst>
          </p:cNvPr>
          <p:cNvSpPr>
            <a:spLocks noGrp="1"/>
          </p:cNvSpPr>
          <p:nvPr>
            <p:ph type="dt" sz="half" idx="10"/>
          </p:nvPr>
        </p:nvSpPr>
        <p:spPr/>
        <p:txBody>
          <a:bodyPr/>
          <a:lstStyle/>
          <a:p>
            <a:fld id="{B0DD6808-8EF4-4AE4-A6A9-1FE26680524E}" type="datetime1">
              <a:rPr lang="en-US" smtClean="0"/>
              <a:t>5/16/2020</a:t>
            </a:fld>
            <a:endParaRPr lang="en-US" dirty="0"/>
          </a:p>
        </p:txBody>
      </p:sp>
      <p:sp>
        <p:nvSpPr>
          <p:cNvPr id="5" name="Footer Placeholder 4">
            <a:extLst>
              <a:ext uri="{FF2B5EF4-FFF2-40B4-BE49-F238E27FC236}">
                <a16:creationId xmlns:a16="http://schemas.microsoft.com/office/drawing/2014/main" id="{23A4E4C2-6145-4406-831E-FEE0399FF9E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7403543-CBC8-405A-ABF3-56C97DD05DE6}"/>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12622222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8A278-F0B0-47FC-92B4-D042A181BF87}"/>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462CF30B-F87D-4613-9598-6AF954E2D768}"/>
              </a:ext>
            </a:extLst>
          </p:cNvPr>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F5DC2AFA-BBC3-40C7-B87A-1CC0A7EE5CF4}"/>
              </a:ext>
            </a:extLst>
          </p:cNvPr>
          <p:cNvSpPr>
            <a:spLocks noGrp="1"/>
          </p:cNvSpPr>
          <p:nvPr>
            <p:ph type="dt" sz="half" idx="10"/>
          </p:nvPr>
        </p:nvSpPr>
        <p:spPr/>
        <p:txBody>
          <a:bodyPr/>
          <a:lstStyle/>
          <a:p>
            <a:fld id="{15BEE6DD-AB84-4770-B801-D43DE2CEEF29}" type="datetime1">
              <a:rPr lang="en-US" smtClean="0"/>
              <a:t>5/16/2020</a:t>
            </a:fld>
            <a:endParaRPr lang="en-US" dirty="0"/>
          </a:p>
        </p:txBody>
      </p:sp>
      <p:sp>
        <p:nvSpPr>
          <p:cNvPr id="5" name="Footer Placeholder 4">
            <a:extLst>
              <a:ext uri="{FF2B5EF4-FFF2-40B4-BE49-F238E27FC236}">
                <a16:creationId xmlns:a16="http://schemas.microsoft.com/office/drawing/2014/main" id="{03583EE6-C4DC-4E1B-B925-86BC2F0A903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4D8D02A-3374-4AC7-80D4-939536A5ACE4}"/>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4012345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D35DB-E926-4E5C-AFCA-CE3B6680CB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151235-1BF7-4222-BF1B-E589709C3195}"/>
              </a:ext>
            </a:extLst>
          </p:cNvPr>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7F25964-8163-4647-8B03-7352FA006078}"/>
              </a:ext>
            </a:extLst>
          </p:cNvPr>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3BA4525-24E4-4BCB-859E-27FF32616ED2}"/>
              </a:ext>
            </a:extLst>
          </p:cNvPr>
          <p:cNvSpPr>
            <a:spLocks noGrp="1"/>
          </p:cNvSpPr>
          <p:nvPr>
            <p:ph type="dt" sz="half" idx="10"/>
          </p:nvPr>
        </p:nvSpPr>
        <p:spPr/>
        <p:txBody>
          <a:bodyPr/>
          <a:lstStyle/>
          <a:p>
            <a:fld id="{973659F2-E9E4-4094-8A59-8EDC65E28C10}" type="datetime1">
              <a:rPr lang="en-US" smtClean="0"/>
              <a:t>5/16/2020</a:t>
            </a:fld>
            <a:endParaRPr lang="en-US" dirty="0"/>
          </a:p>
        </p:txBody>
      </p:sp>
      <p:sp>
        <p:nvSpPr>
          <p:cNvPr id="6" name="Footer Placeholder 5">
            <a:extLst>
              <a:ext uri="{FF2B5EF4-FFF2-40B4-BE49-F238E27FC236}">
                <a16:creationId xmlns:a16="http://schemas.microsoft.com/office/drawing/2014/main" id="{950E3C45-218A-471B-B20E-4DAF17607B52}"/>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7AF2EC4-0659-4C2A-82E6-26ECF67DF880}"/>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1765237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C1D936-054F-4410-93C1-FC2E9F064349}"/>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4CE0FB8-B7A7-4D30-A3FC-FEF0FCE6CA8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a:extLst>
              <a:ext uri="{FF2B5EF4-FFF2-40B4-BE49-F238E27FC236}">
                <a16:creationId xmlns:a16="http://schemas.microsoft.com/office/drawing/2014/main" id="{5133795A-48E9-40F5-AB79-3286026E89BB}"/>
              </a:ext>
            </a:extLst>
          </p:cNvPr>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C358E27-5B69-4B2D-B0DD-7CB7C9F99E57}"/>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a:extLst>
              <a:ext uri="{FF2B5EF4-FFF2-40B4-BE49-F238E27FC236}">
                <a16:creationId xmlns:a16="http://schemas.microsoft.com/office/drawing/2014/main" id="{4C556066-E2AD-4245-9AAF-1146285392CE}"/>
              </a:ext>
            </a:extLst>
          </p:cNvPr>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4BFCFC-7C06-44AB-90FC-E8BD5ACF77D4}"/>
              </a:ext>
            </a:extLst>
          </p:cNvPr>
          <p:cNvSpPr>
            <a:spLocks noGrp="1"/>
          </p:cNvSpPr>
          <p:nvPr>
            <p:ph type="dt" sz="half" idx="10"/>
          </p:nvPr>
        </p:nvSpPr>
        <p:spPr/>
        <p:txBody>
          <a:bodyPr/>
          <a:lstStyle/>
          <a:p>
            <a:fld id="{888879FE-FF41-4950-82F1-09B80741AA9A}" type="datetime1">
              <a:rPr lang="en-US" smtClean="0"/>
              <a:t>5/16/2020</a:t>
            </a:fld>
            <a:endParaRPr lang="en-US" dirty="0"/>
          </a:p>
        </p:txBody>
      </p:sp>
      <p:sp>
        <p:nvSpPr>
          <p:cNvPr id="8" name="Footer Placeholder 7">
            <a:extLst>
              <a:ext uri="{FF2B5EF4-FFF2-40B4-BE49-F238E27FC236}">
                <a16:creationId xmlns:a16="http://schemas.microsoft.com/office/drawing/2014/main" id="{D56995DA-965C-48D4-84D2-5F435470495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A66F30B4-B959-49BD-9015-7898C8F8B8BD}"/>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2571653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0E71CE-7383-49A8-986C-5BB1FA97857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5F07290-EEB4-4FB2-AEEA-738D970A6141}"/>
              </a:ext>
            </a:extLst>
          </p:cNvPr>
          <p:cNvSpPr>
            <a:spLocks noGrp="1"/>
          </p:cNvSpPr>
          <p:nvPr>
            <p:ph type="dt" sz="half" idx="10"/>
          </p:nvPr>
        </p:nvSpPr>
        <p:spPr/>
        <p:txBody>
          <a:bodyPr/>
          <a:lstStyle/>
          <a:p>
            <a:fld id="{5CA0CAB4-3A88-4472-94A6-87FE0EFEF93D}" type="datetime1">
              <a:rPr lang="en-US" smtClean="0"/>
              <a:t>5/16/2020</a:t>
            </a:fld>
            <a:endParaRPr lang="en-US" dirty="0"/>
          </a:p>
        </p:txBody>
      </p:sp>
      <p:sp>
        <p:nvSpPr>
          <p:cNvPr id="4" name="Footer Placeholder 3">
            <a:extLst>
              <a:ext uri="{FF2B5EF4-FFF2-40B4-BE49-F238E27FC236}">
                <a16:creationId xmlns:a16="http://schemas.microsoft.com/office/drawing/2014/main" id="{20416361-E127-4A4A-9552-33CBBFA5407A}"/>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33F6E85-ADB6-46C4-A33D-3D7E6A05F47E}"/>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1363025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C689156-BA6E-4A44-A6F2-11379B66AB01}"/>
              </a:ext>
            </a:extLst>
          </p:cNvPr>
          <p:cNvSpPr>
            <a:spLocks noGrp="1"/>
          </p:cNvSpPr>
          <p:nvPr>
            <p:ph type="dt" sz="half" idx="10"/>
          </p:nvPr>
        </p:nvSpPr>
        <p:spPr/>
        <p:txBody>
          <a:bodyPr/>
          <a:lstStyle/>
          <a:p>
            <a:fld id="{8870602E-846A-42EE-B211-371FCCF65BEE}" type="datetime1">
              <a:rPr lang="en-US" smtClean="0"/>
              <a:t>5/16/2020</a:t>
            </a:fld>
            <a:endParaRPr lang="en-US" dirty="0"/>
          </a:p>
        </p:txBody>
      </p:sp>
      <p:sp>
        <p:nvSpPr>
          <p:cNvPr id="3" name="Footer Placeholder 2">
            <a:extLst>
              <a:ext uri="{FF2B5EF4-FFF2-40B4-BE49-F238E27FC236}">
                <a16:creationId xmlns:a16="http://schemas.microsoft.com/office/drawing/2014/main" id="{A7B58E84-9EC1-4F01-B2A4-7632066C3A2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51011D2-F8E9-437F-AC16-15A8058A26B6}"/>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33327237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047DA-A507-4978-8AB4-4FEED4691DD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5145345E-E325-4333-8DFB-CD3E77B8E00C}"/>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DFE7C4D-CF0D-4432-BB4D-7B9D06C91863}"/>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5881AED2-1769-4367-82CA-9446DA59F66C}"/>
              </a:ext>
            </a:extLst>
          </p:cNvPr>
          <p:cNvSpPr>
            <a:spLocks noGrp="1"/>
          </p:cNvSpPr>
          <p:nvPr>
            <p:ph type="dt" sz="half" idx="10"/>
          </p:nvPr>
        </p:nvSpPr>
        <p:spPr/>
        <p:txBody>
          <a:bodyPr/>
          <a:lstStyle/>
          <a:p>
            <a:fld id="{B28DD7F6-D107-4FFA-9B36-AE8A7DC691FC}" type="datetime1">
              <a:rPr lang="en-US" smtClean="0"/>
              <a:t>5/16/2020</a:t>
            </a:fld>
            <a:endParaRPr lang="en-US" dirty="0"/>
          </a:p>
        </p:txBody>
      </p:sp>
      <p:sp>
        <p:nvSpPr>
          <p:cNvPr id="6" name="Footer Placeholder 5">
            <a:extLst>
              <a:ext uri="{FF2B5EF4-FFF2-40B4-BE49-F238E27FC236}">
                <a16:creationId xmlns:a16="http://schemas.microsoft.com/office/drawing/2014/main" id="{3B172CB9-4CDC-46A3-8C9B-75459E7BE91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23FBDAAC-69DE-4552-A953-C63888641770}"/>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1686737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DB7ED-CFFF-457E-BE48-7AA39E8FED95}"/>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479BA527-3D54-4058-9269-79E9110288D6}"/>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5D966F09-1B1C-4D20-9B04-1782F70E6EF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a:extLst>
              <a:ext uri="{FF2B5EF4-FFF2-40B4-BE49-F238E27FC236}">
                <a16:creationId xmlns:a16="http://schemas.microsoft.com/office/drawing/2014/main" id="{79A10FFC-6599-402F-9E81-9131AE986BC4}"/>
              </a:ext>
            </a:extLst>
          </p:cNvPr>
          <p:cNvSpPr>
            <a:spLocks noGrp="1"/>
          </p:cNvSpPr>
          <p:nvPr>
            <p:ph type="dt" sz="half" idx="10"/>
          </p:nvPr>
        </p:nvSpPr>
        <p:spPr/>
        <p:txBody>
          <a:bodyPr/>
          <a:lstStyle/>
          <a:p>
            <a:fld id="{7C22F96F-E112-4A7D-9969-6D0876EDA631}" type="datetime1">
              <a:rPr lang="en-US" smtClean="0"/>
              <a:t>5/16/2020</a:t>
            </a:fld>
            <a:endParaRPr lang="en-US" dirty="0"/>
          </a:p>
        </p:txBody>
      </p:sp>
      <p:sp>
        <p:nvSpPr>
          <p:cNvPr id="6" name="Footer Placeholder 5">
            <a:extLst>
              <a:ext uri="{FF2B5EF4-FFF2-40B4-BE49-F238E27FC236}">
                <a16:creationId xmlns:a16="http://schemas.microsoft.com/office/drawing/2014/main" id="{BFA38B55-9103-4D4B-9275-437312E10B5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2CB476E-6E1D-4F17-AB4D-13D7362549CD}"/>
              </a:ext>
            </a:extLst>
          </p:cNvPr>
          <p:cNvSpPr>
            <a:spLocks noGrp="1"/>
          </p:cNvSpPr>
          <p:nvPr>
            <p:ph type="sldNum" sz="quarter" idx="12"/>
          </p:nvPr>
        </p:nvSpPr>
        <p:spPr/>
        <p:txBody>
          <a:bodyPr/>
          <a:lstStyle/>
          <a:p>
            <a:fld id="{D93831B6-0147-426F-BCA4-2B81AEB2BD94}" type="slidenum">
              <a:rPr lang="en-US" smtClean="0"/>
              <a:t>‹Nr.›</a:t>
            </a:fld>
            <a:endParaRPr lang="en-US" dirty="0"/>
          </a:p>
        </p:txBody>
      </p:sp>
    </p:spTree>
    <p:extLst>
      <p:ext uri="{BB962C8B-B14F-4D97-AF65-F5344CB8AC3E}">
        <p14:creationId xmlns:p14="http://schemas.microsoft.com/office/powerpoint/2010/main" val="921387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9F9F9"/>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D8FEF5-2F0A-4F01-AF89-07D512DE507B}"/>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FB1ADA-8233-4D42-8453-9C76EB2AE8F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E20CE3-52C6-4DFD-8559-7D0BFE0D14E9}"/>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181883C-7AF7-47FE-9A90-6DF78F8572F4}" type="datetime1">
              <a:rPr lang="en-US" smtClean="0"/>
              <a:t>5/16/2020</a:t>
            </a:fld>
            <a:endParaRPr lang="en-US" dirty="0"/>
          </a:p>
        </p:txBody>
      </p:sp>
      <p:sp>
        <p:nvSpPr>
          <p:cNvPr id="5" name="Footer Placeholder 4">
            <a:extLst>
              <a:ext uri="{FF2B5EF4-FFF2-40B4-BE49-F238E27FC236}">
                <a16:creationId xmlns:a16="http://schemas.microsoft.com/office/drawing/2014/main" id="{DD858ECF-BBDC-4D38-877F-B248EEEAB5F1}"/>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2E40DDE2-1AD2-4E5E-BF43-B96596B20D5A}"/>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D93831B6-0147-426F-BCA4-2B81AEB2BD94}" type="slidenum">
              <a:rPr lang="en-US" smtClean="0"/>
              <a:t>‹Nr.›</a:t>
            </a:fld>
            <a:endParaRPr lang="en-US" dirty="0"/>
          </a:p>
        </p:txBody>
      </p:sp>
    </p:spTree>
    <p:extLst>
      <p:ext uri="{BB962C8B-B14F-4D97-AF65-F5344CB8AC3E}">
        <p14:creationId xmlns:p14="http://schemas.microsoft.com/office/powerpoint/2010/main" val="293293152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7.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image" Target="../media/image23.png"/></Relationships>
</file>

<file path=ppt/slides/_rels/slide19.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8.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image" Target="../media/image2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1.png"/><Relationship Id="rId7"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3.png"/><Relationship Id="rId9"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16.png"/><Relationship Id="rId12" Type="http://schemas.openxmlformats.org/officeDocument/2006/relationships/image" Target="../media/image21.png"/><Relationship Id="rId17" Type="http://schemas.openxmlformats.org/officeDocument/2006/relationships/image" Target="../media/image26.png"/><Relationship Id="rId2" Type="http://schemas.openxmlformats.org/officeDocument/2006/relationships/notesSlide" Target="../notesSlides/notesSlide19.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3.png"/><Relationship Id="rId15" Type="http://schemas.openxmlformats.org/officeDocument/2006/relationships/image" Target="../media/image24.png"/><Relationship Id="rId10" Type="http://schemas.openxmlformats.org/officeDocument/2006/relationships/image" Target="../media/image19.png"/><Relationship Id="rId4" Type="http://schemas.openxmlformats.org/officeDocument/2006/relationships/image" Target="../media/image2.png"/><Relationship Id="rId9" Type="http://schemas.openxmlformats.org/officeDocument/2006/relationships/image" Target="../media/image18.png"/><Relationship Id="rId1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27.jpe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_ftnref1"/><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_ftn1"/><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1.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2.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8" Type="http://schemas.openxmlformats.org/officeDocument/2006/relationships/hyperlink" Target="http://ssrn.com/abstract=3491669" TargetMode="External"/><Relationship Id="rId3" Type="http://schemas.openxmlformats.org/officeDocument/2006/relationships/image" Target="../media/image1.png"/><Relationship Id="rId7" Type="http://schemas.openxmlformats.org/officeDocument/2006/relationships/hyperlink" Target="https://lrus.wolterskluwer.com/store/product/unidroit-principles-of-international-commercial-contracts/" TargetMode="External"/><Relationship Id="rId12"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png"/><Relationship Id="rId11" Type="http://schemas.openxmlformats.org/officeDocument/2006/relationships/hyperlink" Target="https://www.bod.de/buchshop/hamburg-law-review-20182-9783749492954" TargetMode="External"/><Relationship Id="rId5" Type="http://schemas.openxmlformats.org/officeDocument/2006/relationships/image" Target="../media/image3.png"/><Relationship Id="rId10" Type="http://schemas.openxmlformats.org/officeDocument/2006/relationships/hyperlink" Target="https://www.accdocket.com/articles/international-commercial-contracts-under-unidroit.cfm" TargetMode="External"/><Relationship Id="rId4" Type="http://schemas.openxmlformats.org/officeDocument/2006/relationships/image" Target="../media/image2.png"/><Relationship Id="rId9" Type="http://schemas.openxmlformats.org/officeDocument/2006/relationships/hyperlink" Target="https://www.youtube.com/watch?v=jX0utyTCC5Q"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6" y="1654175"/>
            <a:ext cx="7772400" cy="1470025"/>
          </a:xfrm>
        </p:spPr>
        <p:txBody>
          <a:bodyPr>
            <a:normAutofit fontScale="90000"/>
          </a:bodyPr>
          <a:lstStyle/>
          <a:p>
            <a:r>
              <a:rPr lang="de-DE" b="1" dirty="0" err="1"/>
              <a:t>Lessons</a:t>
            </a:r>
            <a:r>
              <a:rPr lang="de-DE" b="1" dirty="0"/>
              <a:t> </a:t>
            </a:r>
            <a:r>
              <a:rPr lang="de-DE" b="1" dirty="0" err="1"/>
              <a:t>Learned</a:t>
            </a:r>
            <a:r>
              <a:rPr lang="de-DE" b="1" dirty="0"/>
              <a:t> </a:t>
            </a:r>
            <a:r>
              <a:rPr lang="de-DE" b="1" dirty="0" err="1"/>
              <a:t>from</a:t>
            </a:r>
            <a:r>
              <a:rPr lang="de-DE" b="1" dirty="0"/>
              <a:t> </a:t>
            </a:r>
            <a:br>
              <a:rPr lang="de-DE" dirty="0"/>
            </a:br>
            <a:r>
              <a:rPr lang="de-DE" b="1" dirty="0"/>
              <a:t>﻿COVID-19 – A </a:t>
            </a:r>
            <a:r>
              <a:rPr lang="de-DE" b="1" dirty="0" err="1"/>
              <a:t>Comparative</a:t>
            </a:r>
            <a:r>
              <a:rPr lang="de-DE" b="1" dirty="0"/>
              <a:t> Review </a:t>
            </a:r>
            <a:r>
              <a:rPr lang="de-DE" b="1" dirty="0" err="1"/>
              <a:t>by</a:t>
            </a:r>
            <a:r>
              <a:rPr lang="de-DE" b="1" dirty="0"/>
              <a:t> Region </a:t>
            </a:r>
            <a:endParaRPr lang="en-US" dirty="0"/>
          </a:p>
        </p:txBody>
      </p:sp>
      <p:sp>
        <p:nvSpPr>
          <p:cNvPr id="3" name="Subtitle 2"/>
          <p:cNvSpPr>
            <a:spLocks noGrp="1"/>
          </p:cNvSpPr>
          <p:nvPr>
            <p:ph type="subTitle" idx="1"/>
          </p:nvPr>
        </p:nvSpPr>
        <p:spPr>
          <a:xfrm>
            <a:off x="1066800" y="3505200"/>
            <a:ext cx="7086600" cy="2819400"/>
          </a:xfrm>
        </p:spPr>
        <p:txBody>
          <a:bodyPr>
            <a:normAutofit fontScale="92500" lnSpcReduction="10000"/>
          </a:bodyPr>
          <a:lstStyle/>
          <a:p>
            <a:r>
              <a:rPr lang="en-US" altLang="en-US" sz="2800" dirty="0">
                <a:latin typeface="Arial" panose="020B0604020202020204" pitchFamily="34" charset="0"/>
                <a:cs typeface="Arial" panose="020B0604020202020204" pitchFamily="34" charset="0"/>
              </a:rPr>
              <a:t>Presented By Primerus Lawyers: </a:t>
            </a:r>
          </a:p>
          <a:p>
            <a:r>
              <a:rPr lang="en-US" altLang="en-US" sz="2800" dirty="0">
                <a:solidFill>
                  <a:srgbClr val="000000"/>
                </a:solidFill>
                <a:latin typeface="Arial" panose="020B0604020202020204" pitchFamily="34" charset="0"/>
                <a:cs typeface="Arial" panose="020B0604020202020204" pitchFamily="34" charset="0"/>
              </a:rPr>
              <a:t>Eckart Brödermann – Brödermann Jahn</a:t>
            </a:r>
          </a:p>
          <a:p>
            <a:r>
              <a:rPr lang="de-DE" sz="3000" dirty="0" err="1"/>
              <a:t>杨澜波</a:t>
            </a:r>
            <a:r>
              <a:rPr lang="de-DE" sz="3000" dirty="0"/>
              <a:t> </a:t>
            </a:r>
            <a:r>
              <a:rPr lang="en-US" altLang="en-US" sz="2800" dirty="0" err="1">
                <a:solidFill>
                  <a:srgbClr val="000000"/>
                </a:solidFill>
                <a:latin typeface="Arial" panose="020B0604020202020204" pitchFamily="34" charset="0"/>
                <a:cs typeface="Arial" panose="020B0604020202020204" pitchFamily="34" charset="0"/>
              </a:rPr>
              <a:t>Lanbo</a:t>
            </a:r>
            <a:r>
              <a:rPr lang="en-US" altLang="en-US" sz="2800" dirty="0">
                <a:solidFill>
                  <a:srgbClr val="000000"/>
                </a:solidFill>
                <a:latin typeface="Arial" panose="020B0604020202020204" pitchFamily="34" charset="0"/>
                <a:cs typeface="Arial" panose="020B0604020202020204" pitchFamily="34" charset="0"/>
              </a:rPr>
              <a:t> Yang – Hengtai Law Offices  </a:t>
            </a:r>
          </a:p>
          <a:p>
            <a:br>
              <a:rPr lang="en-US" altLang="en-US" sz="1100" dirty="0">
                <a:solidFill>
                  <a:srgbClr val="000000"/>
                </a:solidFill>
                <a:latin typeface="Arial" panose="020B0604020202020204" pitchFamily="34" charset="0"/>
                <a:cs typeface="Arial" panose="020B0604020202020204" pitchFamily="34" charset="0"/>
              </a:rPr>
            </a:br>
            <a:r>
              <a:rPr lang="en-US" altLang="en-US" sz="2400" dirty="0">
                <a:solidFill>
                  <a:srgbClr val="0070C0"/>
                </a:solidFill>
                <a:latin typeface="Arial" panose="020B0604020202020204" pitchFamily="34" charset="0"/>
                <a:cs typeface="Arial" panose="020B0604020202020204" pitchFamily="34" charset="0"/>
              </a:rPr>
              <a:t>A global perspective out of </a:t>
            </a:r>
          </a:p>
          <a:p>
            <a:r>
              <a:rPr lang="en-US" altLang="en-US" sz="2400" dirty="0">
                <a:solidFill>
                  <a:srgbClr val="0070C0"/>
                </a:solidFill>
                <a:latin typeface="Arial" panose="020B0604020202020204" pitchFamily="34" charset="0"/>
                <a:cs typeface="Arial" panose="020B0604020202020204" pitchFamily="34" charset="0"/>
              </a:rPr>
              <a:t>Hamburg, Germany, and Shanghai, China</a:t>
            </a:r>
            <a:br>
              <a:rPr lang="en-US" altLang="en-US" sz="1100" dirty="0">
                <a:solidFill>
                  <a:srgbClr val="000000"/>
                </a:solidFill>
                <a:latin typeface="Arial" panose="020B0604020202020204" pitchFamily="34" charset="0"/>
                <a:cs typeface="Arial" panose="020B0604020202020204" pitchFamily="34" charset="0"/>
              </a:rPr>
            </a:br>
            <a:endParaRPr lang="en-US" sz="2400" dirty="0">
              <a:solidFill>
                <a:schemeClr val="tx1"/>
              </a:solidFill>
              <a:latin typeface="Arial" panose="020B0604020202020204" pitchFamily="34" charset="0"/>
              <a:cs typeface="Arial" panose="020B0604020202020204" pitchFamily="34" charset="0"/>
            </a:endParaRPr>
          </a:p>
          <a:p>
            <a:r>
              <a:rPr lang="en-US" sz="2600" dirty="0">
                <a:solidFill>
                  <a:schemeClr val="tx1"/>
                </a:solidFill>
              </a:rPr>
              <a:t>19 May 2020</a:t>
            </a:r>
          </a:p>
        </p:txBody>
      </p:sp>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2"/>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3"/>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1</a:t>
            </a:fld>
            <a:endParaRPr lang="en-US" dirty="0">
              <a:solidFill>
                <a:schemeClr val="bg1"/>
              </a:solidFill>
            </a:endParaRPr>
          </a:p>
        </p:txBody>
      </p:sp>
      <p:pic>
        <p:nvPicPr>
          <p:cNvPr id="10" name="Picture 9" descr="A picture containing wall, monitor&#10;&#10;Description automatically generated">
            <a:extLst>
              <a:ext uri="{FF2B5EF4-FFF2-40B4-BE49-F238E27FC236}">
                <a16:creationId xmlns:a16="http://schemas.microsoft.com/office/drawing/2014/main" id="{2E72792C-B6D5-495E-946D-B5FDE043703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1" name="Subtitle 2">
            <a:extLst>
              <a:ext uri="{FF2B5EF4-FFF2-40B4-BE49-F238E27FC236}">
                <a16:creationId xmlns:a16="http://schemas.microsoft.com/office/drawing/2014/main" id="{33049F5D-ED36-405D-988C-40BCD98FEAEE}"/>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2186025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152401" y="6413489"/>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Titel 2"/>
          <p:cNvSpPr txBox="1">
            <a:spLocks noChangeArrowheads="1"/>
          </p:cNvSpPr>
          <p:nvPr/>
        </p:nvSpPr>
        <p:spPr>
          <a:xfrm>
            <a:off x="381000" y="107793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Corona </a:t>
            </a:r>
            <a:r>
              <a:rPr lang="de-DE" altLang="de-DE" sz="3800" b="1" dirty="0" err="1"/>
              <a:t>Lessons</a:t>
            </a:r>
            <a:r>
              <a:rPr lang="de-DE" altLang="de-DE" sz="3800" b="1" dirty="0"/>
              <a:t> in China</a:t>
            </a:r>
            <a:endParaRPr lang="en-GB" altLang="de-DE" sz="3800" b="1" dirty="0"/>
          </a:p>
        </p:txBody>
      </p:sp>
      <p:sp>
        <p:nvSpPr>
          <p:cNvPr id="15" name="Textfeld 14"/>
          <p:cNvSpPr txBox="1"/>
          <p:nvPr/>
        </p:nvSpPr>
        <p:spPr>
          <a:xfrm>
            <a:off x="231815" y="1787690"/>
            <a:ext cx="8577349" cy="4524315"/>
          </a:xfrm>
          <a:prstGeom prst="rect">
            <a:avLst/>
          </a:prstGeom>
          <a:solidFill>
            <a:schemeClr val="bg1">
              <a:lumMod val="95000"/>
            </a:schemeClr>
          </a:solidFill>
        </p:spPr>
        <p:txBody>
          <a:bodyPr wrap="square">
            <a:spAutoFit/>
          </a:bodyPr>
          <a:lstStyle/>
          <a:p>
            <a:pPr marL="285750" indent="-285750">
              <a:buFont typeface="Arial" charset="0"/>
              <a:buChar char="•"/>
            </a:pPr>
            <a:r>
              <a:rPr lang="en-US" altLang="zh-CN" dirty="0"/>
              <a:t>Review in detail the contract and the applicable law regime.</a:t>
            </a:r>
            <a:endParaRPr lang="zh-CN" altLang="zh-CN" dirty="0"/>
          </a:p>
          <a:p>
            <a:pPr marL="285750" indent="-285750">
              <a:buFont typeface="Arial" charset="0"/>
              <a:buChar char="•"/>
            </a:pPr>
            <a:endParaRPr lang="zh-CN" altLang="zh-CN" dirty="0"/>
          </a:p>
          <a:p>
            <a:pPr marL="285750" indent="-285750">
              <a:buFont typeface="Arial" charset="0"/>
              <a:buChar char="•"/>
            </a:pPr>
            <a:r>
              <a:rPr lang="en-US" altLang="zh-CN" dirty="0"/>
              <a:t>Corona and prevention and control measures, though considered as force majeure situations, does not necessarily mean force majeure provisions will be applied to your contract.  It depends on the impact of the epidemic situation and measures in different regions, different industries and different cases.</a:t>
            </a:r>
            <a:endParaRPr lang="en-US" altLang="zh-CN" i="1" dirty="0"/>
          </a:p>
          <a:p>
            <a:pPr marL="285750" indent="-285750">
              <a:buFont typeface="Arial" charset="0"/>
              <a:buChar char="•"/>
            </a:pPr>
            <a:endParaRPr lang="zh-CN" altLang="zh-CN" dirty="0"/>
          </a:p>
          <a:p>
            <a:pPr marL="285750" indent="-285750">
              <a:buFont typeface="Arial" charset="0"/>
              <a:buChar char="•"/>
            </a:pPr>
            <a:r>
              <a:rPr lang="en-US" altLang="zh-CN" dirty="0"/>
              <a:t>Immediately notify the other party for communication and negotiation.</a:t>
            </a:r>
            <a:endParaRPr lang="zh-CN" altLang="zh-CN" dirty="0"/>
          </a:p>
          <a:p>
            <a:pPr marL="285750" indent="-285750">
              <a:buFont typeface="Arial" charset="0"/>
              <a:buChar char="•"/>
            </a:pPr>
            <a:endParaRPr lang="zh-CN" altLang="zh-CN" dirty="0"/>
          </a:p>
          <a:p>
            <a:pPr marL="285750" indent="-285750">
              <a:buFont typeface="Arial" charset="0"/>
              <a:buChar char="•"/>
            </a:pPr>
            <a:r>
              <a:rPr lang="en-US" altLang="zh-CN" dirty="0"/>
              <a:t>Perform the contract and immediately take appropriate actions to reduce the loss and prevent any increase in the losses sustained. </a:t>
            </a:r>
          </a:p>
          <a:p>
            <a:pPr marL="285750" indent="-285750">
              <a:buFont typeface="Arial" charset="0"/>
              <a:buChar char="•"/>
            </a:pPr>
            <a:endParaRPr lang="zh-CN" altLang="zh-CN" dirty="0"/>
          </a:p>
          <a:p>
            <a:pPr marL="285750" indent="-285750">
              <a:buFont typeface="Arial" charset="0"/>
              <a:buChar char="•"/>
            </a:pPr>
            <a:r>
              <a:rPr lang="en-US" altLang="zh-CN" dirty="0"/>
              <a:t>Necessary documents collection and preservation.</a:t>
            </a:r>
            <a:endParaRPr lang="zh-CN" altLang="zh-CN" dirty="0"/>
          </a:p>
          <a:p>
            <a:pPr marL="285750" indent="-285750">
              <a:buFont typeface="Arial" charset="0"/>
              <a:buChar char="•"/>
            </a:pPr>
            <a:endParaRPr lang="zh-CN" altLang="zh-CN" dirty="0"/>
          </a:p>
          <a:p>
            <a:pPr marL="285750" indent="-285750">
              <a:buFont typeface="Arial" charset="0"/>
              <a:buChar char="•"/>
            </a:pPr>
            <a:r>
              <a:rPr lang="en-US" altLang="zh-CN" dirty="0"/>
              <a:t>For contracts signed after Corona occurrence, include specific provisions after sufficient evaluation.</a:t>
            </a:r>
            <a:endParaRPr lang="zh-CN" altLang="zh-CN"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10</a:t>
            </a:fld>
            <a:endParaRPr lang="en-US" sz="1000" dirty="0">
              <a:solidFill>
                <a:schemeClr val="bg1"/>
              </a:solidFill>
            </a:endParaRPr>
          </a:p>
        </p:txBody>
      </p:sp>
      <p:pic>
        <p:nvPicPr>
          <p:cNvPr id="11" name="Picture 10" descr="A picture containing wall, monitor&#10;&#10;Description automatically generated">
            <a:extLst>
              <a:ext uri="{FF2B5EF4-FFF2-40B4-BE49-F238E27FC236}">
                <a16:creationId xmlns:a16="http://schemas.microsoft.com/office/drawing/2014/main" id="{B5A0033D-B439-4744-8AE7-E96F43361E2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4" name="Subtitle 2">
            <a:extLst>
              <a:ext uri="{FF2B5EF4-FFF2-40B4-BE49-F238E27FC236}">
                <a16:creationId xmlns:a16="http://schemas.microsoft.com/office/drawing/2014/main" id="{479422EE-4920-45DB-8C09-8CF1D8D067A0}"/>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5979992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133350" y="1310912"/>
            <a:ext cx="8613814"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142767" y="3426142"/>
            <a:ext cx="4200633" cy="2682474"/>
          </a:xfrm>
          <a:prstGeom prst="rect">
            <a:avLst/>
          </a:prstGeom>
        </p:spPr>
        <p:txBody>
          <a:bodyPr vert="horz" lIns="91440" tIns="45720" rIns="91440" bIns="45720" rtlCol="0">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9600" b="1" dirty="0">
                <a:solidFill>
                  <a:srgbClr val="FF0000"/>
                </a:solidFill>
              </a:rPr>
              <a:t>Force </a:t>
            </a:r>
            <a:r>
              <a:rPr lang="de-DE" altLang="de-DE" sz="9600" b="1" dirty="0" err="1">
                <a:solidFill>
                  <a:srgbClr val="FF0000"/>
                </a:solidFill>
              </a:rPr>
              <a:t>Majeure</a:t>
            </a:r>
            <a:endParaRPr lang="de-DE" altLang="de-DE" sz="9600" b="1" dirty="0">
              <a:solidFill>
                <a:srgbClr val="FF0000"/>
              </a:solidFill>
            </a:endParaRPr>
          </a:p>
          <a:p>
            <a:pPr>
              <a:buFontTx/>
              <a:buNone/>
            </a:pPr>
            <a:endParaRPr lang="de-DE" altLang="de-DE" sz="2200" b="1" dirty="0">
              <a:solidFill>
                <a:srgbClr val="FF0000"/>
              </a:solidFill>
            </a:endParaRPr>
          </a:p>
          <a:p>
            <a:r>
              <a:rPr lang="fr-FR" altLang="de-DE" sz="8600" b="1" dirty="0"/>
              <a:t>Art. 7.1.7 </a:t>
            </a:r>
          </a:p>
          <a:p>
            <a:r>
              <a:rPr lang="fr-FR" altLang="de-DE" sz="8600" b="1" dirty="0"/>
              <a:t>UNIDROIT Principles 2016</a:t>
            </a:r>
          </a:p>
          <a:p>
            <a:pPr>
              <a:buFontTx/>
              <a:buNone/>
            </a:pPr>
            <a:endParaRPr lang="de-DE" altLang="de-DE" dirty="0">
              <a:solidFill>
                <a:schemeClr val="accent2"/>
              </a:solidFill>
            </a:endParaRPr>
          </a:p>
          <a:p>
            <a:pPr>
              <a:buFontTx/>
              <a:buNone/>
            </a:pPr>
            <a:endParaRPr lang="de-DE" altLang="de-DE" sz="6300" dirty="0">
              <a:solidFill>
                <a:schemeClr val="accent2"/>
              </a:solidFill>
            </a:endParaRPr>
          </a:p>
          <a:p>
            <a:pPr>
              <a:buFontTx/>
              <a:buNone/>
            </a:pPr>
            <a:endParaRPr lang="de-DE" altLang="de-DE" sz="2400" dirty="0">
              <a:solidFill>
                <a:schemeClr val="accent2"/>
              </a:solidFill>
            </a:endParaRPr>
          </a:p>
          <a:p>
            <a:r>
              <a:rPr lang="en-GB" altLang="de-DE" sz="3300" b="1" dirty="0">
                <a:solidFill>
                  <a:srgbClr val="FF0000"/>
                </a:solidFill>
              </a:rPr>
              <a:t> </a:t>
            </a: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7" name="Titel 2"/>
          <p:cNvSpPr txBox="1">
            <a:spLocks noChangeArrowheads="1"/>
          </p:cNvSpPr>
          <p:nvPr/>
        </p:nvSpPr>
        <p:spPr>
          <a:xfrm>
            <a:off x="122217" y="1019993"/>
            <a:ext cx="8823364" cy="1295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err="1"/>
              <a:t>Using</a:t>
            </a:r>
            <a:r>
              <a:rPr lang="de-DE" altLang="de-DE" sz="3800" b="1" dirty="0"/>
              <a:t> </a:t>
            </a:r>
            <a:r>
              <a:rPr lang="de-DE" altLang="de-DE" sz="3800" b="1" dirty="0" err="1"/>
              <a:t>Existing</a:t>
            </a:r>
            <a:r>
              <a:rPr lang="de-DE" altLang="de-DE" sz="3800" b="1" dirty="0"/>
              <a:t> International </a:t>
            </a:r>
            <a:r>
              <a:rPr lang="de-DE" altLang="de-DE" sz="3800" b="1" dirty="0" err="1"/>
              <a:t>Sources</a:t>
            </a:r>
            <a:r>
              <a:rPr lang="de-DE" altLang="de-DE" sz="3800" b="1" dirty="0"/>
              <a:t>: </a:t>
            </a:r>
          </a:p>
          <a:p>
            <a:r>
              <a:rPr lang="de-DE" altLang="de-DE" sz="3200" b="1" dirty="0">
                <a:solidFill>
                  <a:srgbClr val="0070C0"/>
                </a:solidFill>
              </a:rPr>
              <a:t>2. UNIDROIT Principles 2016</a:t>
            </a:r>
            <a:endParaRPr lang="en-GB" altLang="de-DE" sz="3200" b="1" dirty="0">
              <a:solidFill>
                <a:srgbClr val="0070C0"/>
              </a:solidFill>
            </a:endParaRPr>
          </a:p>
        </p:txBody>
      </p:sp>
      <p:sp>
        <p:nvSpPr>
          <p:cNvPr id="18" name="Inhaltsplatzhalter 2"/>
          <p:cNvSpPr txBox="1">
            <a:spLocks noChangeArrowheads="1"/>
          </p:cNvSpPr>
          <p:nvPr/>
        </p:nvSpPr>
        <p:spPr bwMode="auto">
          <a:xfrm>
            <a:off x="4676667" y="3810000"/>
            <a:ext cx="3860947" cy="3454479"/>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defRPr/>
            </a:pPr>
            <a:r>
              <a:rPr lang="de-DE" altLang="de-DE" b="1" i="0" kern="0" dirty="0" err="1">
                <a:solidFill>
                  <a:srgbClr val="FF0000"/>
                </a:solidFill>
              </a:rPr>
              <a:t>Right</a:t>
            </a:r>
            <a:r>
              <a:rPr lang="de-DE" altLang="de-DE" b="1" i="0" kern="0" dirty="0">
                <a:solidFill>
                  <a:srgbClr val="FF0000"/>
                </a:solidFill>
              </a:rPr>
              <a:t> </a:t>
            </a:r>
            <a:r>
              <a:rPr lang="de-DE" altLang="de-DE" b="1" i="0" kern="0" dirty="0" err="1">
                <a:solidFill>
                  <a:srgbClr val="FF0000"/>
                </a:solidFill>
              </a:rPr>
              <a:t>to</a:t>
            </a:r>
            <a:r>
              <a:rPr lang="de-DE" altLang="de-DE" b="1" i="0" kern="0" dirty="0">
                <a:solidFill>
                  <a:srgbClr val="FF0000"/>
                </a:solidFill>
              </a:rPr>
              <a:t> </a:t>
            </a:r>
            <a:r>
              <a:rPr lang="de-DE" altLang="de-DE" b="1" i="0" kern="0" dirty="0" err="1">
                <a:solidFill>
                  <a:srgbClr val="FF0000"/>
                </a:solidFill>
              </a:rPr>
              <a:t>Contract</a:t>
            </a:r>
            <a:r>
              <a:rPr lang="de-DE" altLang="de-DE"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2000" b="1" kern="0" dirty="0" err="1"/>
              <a:t>Section</a:t>
            </a:r>
            <a:r>
              <a:rPr lang="de-DE" altLang="de-DE" sz="2000" b="1" kern="0" dirty="0"/>
              <a:t> 6.2: </a:t>
            </a:r>
            <a:r>
              <a:rPr lang="de-DE" altLang="de-DE" sz="2000" b="1" kern="0" dirty="0" err="1"/>
              <a:t>Hardship</a:t>
            </a:r>
            <a:endParaRPr lang="de-DE" altLang="de-DE" sz="2000" b="1" kern="0" dirty="0"/>
          </a:p>
          <a:p>
            <a:pPr marL="0" indent="0" algn="ctr">
              <a:buFontTx/>
              <a:buNone/>
              <a:defRPr/>
            </a:pPr>
            <a:r>
              <a:rPr lang="de-DE" altLang="de-DE" sz="2000" b="1" kern="0" dirty="0"/>
              <a:t>(</a:t>
            </a:r>
            <a:r>
              <a:rPr lang="de-DE" altLang="de-DE" sz="2000" b="1" kern="0" dirty="0" err="1"/>
              <a:t>Articles</a:t>
            </a:r>
            <a:r>
              <a:rPr lang="de-DE" altLang="de-DE" sz="2000" b="1" kern="0" dirty="0"/>
              <a:t> 6.2.1-6.2.3)</a:t>
            </a:r>
          </a:p>
          <a:p>
            <a:pPr marL="0" indent="0" algn="ctr">
              <a:buNone/>
              <a:defRPr/>
            </a:pPr>
            <a:r>
              <a:rPr lang="en-US" altLang="de-DE" sz="2000" b="1" dirty="0"/>
              <a:t>UNIDROIT Principles 2016</a:t>
            </a:r>
          </a:p>
          <a:p>
            <a:pPr marL="0" indent="0" algn="ctr">
              <a:buFontTx/>
              <a:buNone/>
              <a:defRPr/>
            </a:pPr>
            <a:endParaRPr lang="de-DE" altLang="de-DE" sz="1050" i="0" kern="0" dirty="0">
              <a:solidFill>
                <a:schemeClr val="accent2"/>
              </a:solidFill>
            </a:endParaRPr>
          </a:p>
          <a:p>
            <a:pPr marL="0" indent="0" algn="ctr">
              <a:buFontTx/>
              <a:buNone/>
              <a:defRPr/>
            </a:pPr>
            <a:endParaRPr lang="de-DE" altLang="de-DE" sz="2800" b="1" i="0" kern="0" dirty="0">
              <a:solidFill>
                <a:srgbClr val="FF0000"/>
              </a:solidFill>
            </a:endParaRPr>
          </a:p>
          <a:p>
            <a:pPr marL="0" indent="0" algn="ctr">
              <a:buFontTx/>
              <a:buNone/>
              <a:defRPr/>
            </a:pPr>
            <a:endParaRPr lang="de-DE" altLang="de-DE"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r>
              <a:rPr lang="de-DE" altLang="de-DE" sz="2800" b="1" i="0" kern="0" dirty="0">
                <a:solidFill>
                  <a:schemeClr val="accent2"/>
                </a:solidFill>
              </a:rPr>
              <a:t>Art. 6.2.2 U.P.</a:t>
            </a:r>
          </a:p>
          <a:p>
            <a:pPr marL="0" indent="0">
              <a:buFontTx/>
              <a:buAutoNum type="romanUcPeriod" startAt="2"/>
              <a:defRPr/>
            </a:pPr>
            <a:endParaRPr lang="de-DE" altLang="de-DE" b="1" i="0" kern="0" dirty="0"/>
          </a:p>
          <a:p>
            <a:pPr marL="0" indent="0">
              <a:buFontTx/>
              <a:buAutoNum type="romanUcPeriod"/>
              <a:defRPr/>
            </a:pPr>
            <a:endParaRPr lang="de-DE" altLang="de-DE" i="0" kern="0" dirty="0">
              <a:latin typeface="Flexo" pitchFamily="50" charset="0"/>
            </a:endParaRPr>
          </a:p>
          <a:p>
            <a:pPr marL="0" indent="0">
              <a:buFontTx/>
              <a:buAutoNum type="romanUcPeriod"/>
              <a:defRPr/>
            </a:pPr>
            <a:endParaRPr lang="en-GB" altLang="de-DE" i="0" kern="0" dirty="0">
              <a:latin typeface="Flexo" pitchFamily="50" charset="0"/>
            </a:endParaRPr>
          </a:p>
          <a:p>
            <a:pPr marL="0" indent="0">
              <a:defRPr/>
            </a:pPr>
            <a:r>
              <a:rPr lang="en-GB" altLang="de-DE" i="0" kern="0" dirty="0">
                <a:latin typeface="Flexo" pitchFamily="50" charset="0"/>
              </a:rPr>
              <a:t> </a:t>
            </a:r>
            <a:endParaRPr lang="de-DE" altLang="de-DE" i="0" kern="0" dirty="0">
              <a:latin typeface="Flexo" pitchFamily="50" charset="0"/>
            </a:endParaRPr>
          </a:p>
          <a:p>
            <a:pPr marL="0" indent="0">
              <a:buFontTx/>
              <a:buAutoNum type="romanUcPeriod"/>
              <a:defRPr/>
            </a:pPr>
            <a:endParaRPr lang="de-DE" altLang="de-DE" i="0" kern="0" dirty="0">
              <a:latin typeface="Flexo" pitchFamily="50" charset="0"/>
            </a:endParaRPr>
          </a:p>
          <a:p>
            <a:pPr marL="0" indent="0">
              <a:defRPr/>
            </a:pPr>
            <a:endParaRPr lang="de-DE" altLang="de-DE" i="0" kern="0" dirty="0">
              <a:latin typeface="Flexo" pitchFamily="50" charset="0"/>
            </a:endParaRPr>
          </a:p>
          <a:p>
            <a:pPr marL="0" indent="0">
              <a:defRPr/>
            </a:pPr>
            <a:endParaRPr lang="en-GB" altLang="de-DE" i="0" kern="0" dirty="0">
              <a:latin typeface="Flexo" pitchFamily="50" charset="0"/>
            </a:endParaRPr>
          </a:p>
          <a:p>
            <a:pPr marL="0" indent="0" eaLnBrk="1" hangingPunct="1">
              <a:defRPr/>
            </a:pPr>
            <a:endParaRPr lang="en-GB" altLang="de-DE" i="0" kern="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11</a:t>
            </a:fld>
            <a:endParaRPr lang="en-US" dirty="0">
              <a:solidFill>
                <a:schemeClr val="bg1"/>
              </a:solidFill>
            </a:endParaRPr>
          </a:p>
        </p:txBody>
      </p:sp>
      <p:sp>
        <p:nvSpPr>
          <p:cNvPr id="13" name="Rechteck 12">
            <a:extLst>
              <a:ext uri="{FF2B5EF4-FFF2-40B4-BE49-F238E27FC236}">
                <a16:creationId xmlns:a16="http://schemas.microsoft.com/office/drawing/2014/main" id="{1832A28C-993F-404C-81C0-D83EF40EC3BC}"/>
              </a:ext>
            </a:extLst>
          </p:cNvPr>
          <p:cNvSpPr/>
          <p:nvPr/>
        </p:nvSpPr>
        <p:spPr bwMode="auto">
          <a:xfrm>
            <a:off x="381000" y="2559047"/>
            <a:ext cx="8147050" cy="990600"/>
          </a:xfrm>
          <a:prstGeom prst="rect">
            <a:avLst/>
          </a:prstGeom>
          <a:solidFill>
            <a:schemeClr val="accent2"/>
          </a:solidFill>
          <a:ln w="9525" cap="flat" cmpd="sng" algn="ctr">
            <a:solidFill>
              <a:schemeClr val="tx1"/>
            </a:solidFill>
            <a:prstDash val="solid"/>
            <a:round/>
            <a:headEnd type="none" w="med" len="med"/>
            <a:tailEnd type="none" w="med" len="med"/>
          </a:ln>
          <a:effectLst/>
        </p:spPr>
        <p:txBody>
          <a:bodyPr anchor="ctr" anchorCtr="1"/>
          <a:lstStyle/>
          <a:p>
            <a:pPr algn="ctr">
              <a:defRPr/>
            </a:pPr>
            <a:r>
              <a:rPr lang="de-DE" altLang="de-DE" sz="2800" b="1" i="0" kern="0" dirty="0">
                <a:solidFill>
                  <a:schemeClr val="bg1"/>
                </a:solidFill>
              </a:rPr>
              <a:t>UNIDROIT Principles </a:t>
            </a:r>
            <a:r>
              <a:rPr lang="de-DE" altLang="de-DE" sz="2800" b="1" i="0" kern="0" dirty="0" err="1">
                <a:solidFill>
                  <a:schemeClr val="bg1"/>
                </a:solidFill>
              </a:rPr>
              <a:t>compromises</a:t>
            </a:r>
            <a:r>
              <a:rPr lang="de-DE" altLang="de-DE" sz="2800" b="1" i="0" kern="0" dirty="0">
                <a:solidFill>
                  <a:schemeClr val="bg1"/>
                </a:solidFill>
              </a:rPr>
              <a:t> and </a:t>
            </a:r>
            <a:r>
              <a:rPr lang="de-DE" altLang="de-DE" sz="2800" b="1" i="0" kern="0" dirty="0" err="1">
                <a:solidFill>
                  <a:schemeClr val="bg1"/>
                </a:solidFill>
              </a:rPr>
              <a:t>combines</a:t>
            </a:r>
            <a:r>
              <a:rPr lang="de-DE" altLang="de-DE" sz="2800" b="1" i="0" kern="0" dirty="0">
                <a:solidFill>
                  <a:schemeClr val="bg1"/>
                </a:solidFill>
              </a:rPr>
              <a:t> </a:t>
            </a:r>
            <a:r>
              <a:rPr lang="de-DE" altLang="de-DE" sz="2800" b="1" i="0" kern="0" dirty="0" err="1">
                <a:solidFill>
                  <a:schemeClr val="bg1"/>
                </a:solidFill>
              </a:rPr>
              <a:t>it!</a:t>
            </a:r>
            <a:endParaRPr lang="en-GB" altLang="de-DE" sz="2800" b="1" i="0" kern="0" dirty="0">
              <a:solidFill>
                <a:schemeClr val="bg1"/>
              </a:solidFill>
            </a:endParaRPr>
          </a:p>
        </p:txBody>
      </p:sp>
      <p:sp>
        <p:nvSpPr>
          <p:cNvPr id="14" name="Inhaltsplatzhalter 2"/>
          <p:cNvSpPr txBox="1">
            <a:spLocks noChangeArrowheads="1"/>
          </p:cNvSpPr>
          <p:nvPr/>
        </p:nvSpPr>
        <p:spPr>
          <a:xfrm>
            <a:off x="1375622" y="5503815"/>
            <a:ext cx="6607027" cy="1009896"/>
          </a:xfrm>
          <a:prstGeom prst="rect">
            <a:avLst/>
          </a:prstGeom>
        </p:spPr>
        <p:txBody>
          <a:bodyPr vert="horz" lIns="91440" tIns="45720" rIns="91440" bIns="45720" rtlCol="0" anchor="ctr">
            <a:normAutofit fontScale="25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r>
              <a:rPr lang="en-GB" altLang="de-DE" sz="9600" b="1" dirty="0">
                <a:solidFill>
                  <a:srgbClr val="FF0000"/>
                </a:solidFill>
              </a:rPr>
              <a:t>Objective Impossibility</a:t>
            </a:r>
            <a:r>
              <a:rPr lang="de-DE" sz="8000" dirty="0"/>
              <a:t>, </a:t>
            </a:r>
            <a:r>
              <a:rPr lang="de-DE" sz="8000" b="1" dirty="0"/>
              <a:t>Art. 7.2.2 UNIDROIT Principles</a:t>
            </a:r>
          </a:p>
          <a:p>
            <a:pPr>
              <a:buFontTx/>
              <a:buNone/>
            </a:pPr>
            <a:endParaRPr lang="en-GB" altLang="de-DE" sz="7800" b="1" dirty="0">
              <a:solidFill>
                <a:srgbClr val="FF0000"/>
              </a:solidFill>
            </a:endParaRP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pic>
        <p:nvPicPr>
          <p:cNvPr id="19" name="Picture 18" descr="A picture containing wall, monitor&#10;&#10;Description automatically generated">
            <a:extLst>
              <a:ext uri="{FF2B5EF4-FFF2-40B4-BE49-F238E27FC236}">
                <a16:creationId xmlns:a16="http://schemas.microsoft.com/office/drawing/2014/main" id="{06E4D062-E56D-4979-BAD2-64A4D85EBB8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20" name="Subtitle 2">
            <a:extLst>
              <a:ext uri="{FF2B5EF4-FFF2-40B4-BE49-F238E27FC236}">
                <a16:creationId xmlns:a16="http://schemas.microsoft.com/office/drawing/2014/main" id="{8507A31D-BE43-405E-BDF7-00752CEC15EA}"/>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9392510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13"/>
          <p:cNvSpPr txBox="1"/>
          <p:nvPr/>
        </p:nvSpPr>
        <p:spPr>
          <a:xfrm>
            <a:off x="289560" y="1136803"/>
            <a:ext cx="8591550" cy="4985980"/>
          </a:xfrm>
          <a:prstGeom prst="rect">
            <a:avLst/>
          </a:prstGeom>
          <a:noFill/>
        </p:spPr>
        <p:txBody>
          <a:bodyPr>
            <a:spAutoFit/>
          </a:bodyPr>
          <a:lstStyle/>
          <a:p>
            <a:pPr algn="ctr">
              <a:defRPr/>
            </a:pPr>
            <a:r>
              <a:rPr lang="de-DE" altLang="de-DE" sz="3800" b="1" i="0" dirty="0">
                <a:latin typeface="+mj-lt"/>
              </a:rPr>
              <a:t>UNIDROIT </a:t>
            </a:r>
            <a:r>
              <a:rPr lang="de-DE" altLang="de-DE" sz="3800" b="1" i="0" dirty="0" err="1">
                <a:latin typeface="+mj-lt"/>
              </a:rPr>
              <a:t>Principles</a:t>
            </a:r>
            <a:r>
              <a:rPr lang="de-DE" altLang="de-DE" sz="3800" b="1" i="0" dirty="0">
                <a:latin typeface="+mj-lt"/>
              </a:rPr>
              <a:t>: </a:t>
            </a:r>
            <a:r>
              <a:rPr lang="de-DE" altLang="de-DE" sz="3800" b="1" i="0" dirty="0" err="1">
                <a:latin typeface="+mj-lt"/>
              </a:rPr>
              <a:t>Section</a:t>
            </a:r>
            <a:r>
              <a:rPr lang="de-DE" altLang="de-DE" sz="3800" b="1" i="0" dirty="0">
                <a:latin typeface="+mj-lt"/>
              </a:rPr>
              <a:t> 2: </a:t>
            </a:r>
            <a:r>
              <a:rPr lang="de-DE" altLang="de-DE" sz="3800" b="1" i="0" dirty="0" err="1">
                <a:latin typeface="+mj-lt"/>
              </a:rPr>
              <a:t>Hardship</a:t>
            </a:r>
            <a:endParaRPr lang="de-DE" altLang="de-DE" sz="3800" b="1" i="0" dirty="0">
              <a:latin typeface="+mj-lt"/>
            </a:endParaRPr>
          </a:p>
          <a:p>
            <a:pPr>
              <a:defRPr/>
            </a:pPr>
            <a:endParaRPr lang="de-DE" altLang="de-DE" sz="1750" b="1" i="0" dirty="0"/>
          </a:p>
          <a:p>
            <a:pPr>
              <a:defRPr/>
            </a:pPr>
            <a:r>
              <a:rPr lang="en-US" sz="1750" b="1" i="0" dirty="0"/>
              <a:t>Test if the occurrence of events: </a:t>
            </a:r>
            <a:r>
              <a:rPr lang="en-US" sz="1750" i="0" dirty="0"/>
              <a:t>[</a:t>
            </a:r>
            <a:r>
              <a:rPr lang="en-US" sz="1750" dirty="0">
                <a:solidFill>
                  <a:srgbClr val="FF0000"/>
                </a:solidFill>
              </a:rPr>
              <a:t>firstly</a:t>
            </a:r>
            <a:r>
              <a:rPr lang="en-US" sz="1750" i="0" dirty="0"/>
              <a:t>] </a:t>
            </a:r>
            <a:r>
              <a:rPr lang="en-US" sz="1750" b="1" i="0" dirty="0">
                <a:solidFill>
                  <a:srgbClr val="FF0000"/>
                </a:solidFill>
              </a:rPr>
              <a:t>fundamentally altered the equilibrium</a:t>
            </a:r>
            <a:r>
              <a:rPr lang="en-US" sz="1750" i="0" dirty="0"/>
              <a:t> of the contract either because [</a:t>
            </a:r>
            <a:r>
              <a:rPr lang="en-US" sz="1750" dirty="0">
                <a:solidFill>
                  <a:schemeClr val="accent2">
                    <a:lumMod val="75000"/>
                  </a:schemeClr>
                </a:solidFill>
              </a:rPr>
              <a:t>secondly</a:t>
            </a:r>
            <a:r>
              <a:rPr lang="en-US" sz="1750" i="0" dirty="0"/>
              <a:t>] the </a:t>
            </a:r>
            <a:r>
              <a:rPr lang="en-US" sz="1750" b="1" i="0" dirty="0">
                <a:solidFill>
                  <a:schemeClr val="accent2">
                    <a:lumMod val="75000"/>
                  </a:schemeClr>
                </a:solidFill>
              </a:rPr>
              <a:t>cost</a:t>
            </a:r>
            <a:r>
              <a:rPr lang="en-US" sz="1750" i="0" dirty="0"/>
              <a:t> of a party’s performance has </a:t>
            </a:r>
            <a:r>
              <a:rPr lang="en-US" sz="1750" b="1" i="0" dirty="0">
                <a:solidFill>
                  <a:schemeClr val="accent2">
                    <a:lumMod val="75000"/>
                  </a:schemeClr>
                </a:solidFill>
              </a:rPr>
              <a:t>increased</a:t>
            </a:r>
            <a:r>
              <a:rPr lang="en-US" sz="1750" i="0" dirty="0"/>
              <a:t> </a:t>
            </a:r>
            <a:r>
              <a:rPr lang="en-US" sz="1750" b="1" i="0" dirty="0">
                <a:solidFill>
                  <a:schemeClr val="accent2">
                    <a:lumMod val="75000"/>
                  </a:schemeClr>
                </a:solidFill>
              </a:rPr>
              <a:t>or</a:t>
            </a:r>
            <a:r>
              <a:rPr lang="en-US" sz="1750" i="0" dirty="0"/>
              <a:t> because the </a:t>
            </a:r>
            <a:r>
              <a:rPr lang="en-US" sz="1750" b="1" i="0" dirty="0">
                <a:solidFill>
                  <a:schemeClr val="accent2">
                    <a:lumMod val="75000"/>
                  </a:schemeClr>
                </a:solidFill>
              </a:rPr>
              <a:t>value</a:t>
            </a:r>
            <a:r>
              <a:rPr lang="en-US" sz="1750" i="0" dirty="0"/>
              <a:t> of the performance a party receives has </a:t>
            </a:r>
            <a:r>
              <a:rPr lang="en-US" sz="1750" b="1" i="0" dirty="0">
                <a:solidFill>
                  <a:schemeClr val="accent2">
                    <a:lumMod val="75000"/>
                  </a:schemeClr>
                </a:solidFill>
              </a:rPr>
              <a:t>diminished</a:t>
            </a:r>
            <a:r>
              <a:rPr lang="en-US" sz="1750" i="0" dirty="0"/>
              <a:t>, and [</a:t>
            </a:r>
            <a:r>
              <a:rPr lang="en-US" sz="1750" dirty="0">
                <a:solidFill>
                  <a:srgbClr val="00B050"/>
                </a:solidFill>
              </a:rPr>
              <a:t>thirdly</a:t>
            </a:r>
            <a:r>
              <a:rPr lang="en-US" sz="1750" i="0" dirty="0"/>
              <a:t>]</a:t>
            </a:r>
            <a:r>
              <a:rPr lang="en-US" sz="1750" b="1" i="0" dirty="0"/>
              <a:t> </a:t>
            </a:r>
            <a:r>
              <a:rPr lang="en-US" sz="1750" i="0" dirty="0"/>
              <a:t>(a) the events occurred or become known to the disadvantaged party </a:t>
            </a:r>
            <a:r>
              <a:rPr lang="en-US" sz="1750" i="0" dirty="0">
                <a:solidFill>
                  <a:srgbClr val="00B050"/>
                </a:solidFill>
              </a:rPr>
              <a:t>after the conclusion of the contract</a:t>
            </a:r>
            <a:r>
              <a:rPr lang="en-US" sz="1750" i="0" dirty="0"/>
              <a:t>; [</a:t>
            </a:r>
            <a:r>
              <a:rPr lang="en-US" sz="1750" dirty="0"/>
              <a:t>fourthly</a:t>
            </a:r>
            <a:r>
              <a:rPr lang="en-US" sz="1750" i="0" dirty="0"/>
              <a:t>]</a:t>
            </a:r>
            <a:r>
              <a:rPr lang="en-US" sz="1750" b="1" i="0" dirty="0"/>
              <a:t> </a:t>
            </a:r>
            <a:r>
              <a:rPr lang="en-US" sz="1750" i="0" dirty="0"/>
              <a:t>(b) the event(s) </a:t>
            </a:r>
            <a:r>
              <a:rPr lang="en-US" sz="1750" b="1" i="0" dirty="0"/>
              <a:t>could not reasonably have been taken into account </a:t>
            </a:r>
            <a:r>
              <a:rPr lang="en-US" sz="1750" i="0" dirty="0"/>
              <a:t>by the disadvantaged party at the time of the conclusion of the contract; [</a:t>
            </a:r>
            <a:r>
              <a:rPr lang="en-US" sz="1750" dirty="0">
                <a:solidFill>
                  <a:srgbClr val="FF0000"/>
                </a:solidFill>
              </a:rPr>
              <a:t>fifthly</a:t>
            </a:r>
            <a:r>
              <a:rPr lang="en-US" sz="1750" i="0" dirty="0"/>
              <a:t>]</a:t>
            </a:r>
            <a:r>
              <a:rPr lang="en-US" sz="1750" b="1" i="0" dirty="0"/>
              <a:t> </a:t>
            </a:r>
            <a:r>
              <a:rPr lang="en-US" sz="1750" i="0" dirty="0"/>
              <a:t>(c) the events are </a:t>
            </a:r>
            <a:r>
              <a:rPr lang="en-US" sz="1750" i="0" dirty="0">
                <a:solidFill>
                  <a:srgbClr val="FF0000"/>
                </a:solidFill>
              </a:rPr>
              <a:t>beyond the control of the disadvantaged party</a:t>
            </a:r>
            <a:r>
              <a:rPr lang="en-US" sz="1750" i="0" dirty="0"/>
              <a:t>; and [</a:t>
            </a:r>
            <a:r>
              <a:rPr lang="en-US" sz="1750" dirty="0">
                <a:solidFill>
                  <a:schemeClr val="accent2">
                    <a:lumMod val="75000"/>
                  </a:schemeClr>
                </a:solidFill>
              </a:rPr>
              <a:t>sixthly</a:t>
            </a:r>
            <a:r>
              <a:rPr lang="en-US" sz="1750" i="0" dirty="0"/>
              <a:t>] (d) the </a:t>
            </a:r>
            <a:r>
              <a:rPr lang="en-US" sz="1750" b="1" i="0" dirty="0">
                <a:solidFill>
                  <a:schemeClr val="accent2">
                    <a:lumMod val="75000"/>
                  </a:schemeClr>
                </a:solidFill>
              </a:rPr>
              <a:t>risk of the events was not assumed by the disadvantaged party</a:t>
            </a:r>
            <a:r>
              <a:rPr lang="en-US" sz="1750" i="0" dirty="0">
                <a:solidFill>
                  <a:schemeClr val="accent2">
                    <a:lumMod val="75000"/>
                  </a:schemeClr>
                </a:solidFill>
              </a:rPr>
              <a:t>. </a:t>
            </a:r>
          </a:p>
          <a:p>
            <a:pPr>
              <a:defRPr/>
            </a:pPr>
            <a:endParaRPr lang="en-US" sz="1750" i="0" dirty="0">
              <a:solidFill>
                <a:schemeClr val="accent2">
                  <a:lumMod val="75000"/>
                </a:schemeClr>
              </a:solidFill>
            </a:endParaRPr>
          </a:p>
          <a:p>
            <a:pPr>
              <a:defRPr/>
            </a:pPr>
            <a:r>
              <a:rPr lang="en-US" sz="1750" i="0" dirty="0"/>
              <a:t>The </a:t>
            </a:r>
            <a:r>
              <a:rPr lang="en-US" sz="1750" b="1" i="0" dirty="0"/>
              <a:t>request shall be made without undue delay </a:t>
            </a:r>
            <a:r>
              <a:rPr lang="en-US" sz="1750" i="0" dirty="0"/>
              <a:t>and shall indicate the grounds on which it is based (article 6.2.3).</a:t>
            </a:r>
            <a:r>
              <a:rPr lang="en-US" sz="1750" b="1" i="0" dirty="0"/>
              <a:t> It does not in itself entitle the disadvantaged party to withhold performance </a:t>
            </a:r>
            <a:r>
              <a:rPr lang="en-US" sz="1750" i="0" dirty="0"/>
              <a:t>(ibidem). </a:t>
            </a:r>
            <a:r>
              <a:rPr lang="en-US" sz="1750" i="0" dirty="0">
                <a:solidFill>
                  <a:srgbClr val="FF0000"/>
                </a:solidFill>
              </a:rPr>
              <a:t>If the other party refuses to negotiate and/or there is failure to reach agreement within a reasonable time either party may resort to the court.</a:t>
            </a:r>
            <a:r>
              <a:rPr lang="en-US" sz="1750" i="0" dirty="0"/>
              <a:t> If the court finds hardship it may, if reasonable, (a) terminate the contract at a date and on terms to be fixed, or (b) adapt the contract with a view to restoring its equilibrium (ibidem). </a:t>
            </a:r>
            <a:endParaRPr lang="de-DE" sz="1750" i="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12</a:t>
            </a:fld>
            <a:endParaRPr lang="en-US" sz="1000"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9BD3D154-3386-4CB2-B35C-87F28632027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21C34EBF-9689-44E8-8BEF-DEC7BD87127C}"/>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41628492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Titel 1"/>
          <p:cNvSpPr txBox="1">
            <a:spLocks noChangeArrowheads="1"/>
          </p:cNvSpPr>
          <p:nvPr/>
        </p:nvSpPr>
        <p:spPr>
          <a:xfrm>
            <a:off x="391274" y="1434597"/>
            <a:ext cx="7772400" cy="762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UNIDROIT Principles: A Masterpiece </a:t>
            </a:r>
            <a:r>
              <a:rPr lang="de-DE" altLang="de-DE" sz="3800" b="1" dirty="0" err="1"/>
              <a:t>of</a:t>
            </a:r>
            <a:r>
              <a:rPr lang="de-DE" altLang="de-DE" sz="3800" b="1" dirty="0"/>
              <a:t> </a:t>
            </a:r>
            <a:r>
              <a:rPr lang="de-DE" altLang="de-DE" sz="3800" b="1" dirty="0" err="1"/>
              <a:t>Comparative</a:t>
            </a:r>
            <a:r>
              <a:rPr lang="de-DE" altLang="de-DE" sz="3800" b="1" dirty="0"/>
              <a:t> Law </a:t>
            </a:r>
          </a:p>
        </p:txBody>
      </p:sp>
      <p:pic>
        <p:nvPicPr>
          <p:cNvPr id="13" name="Picture 2"/>
          <p:cNvPicPr>
            <a:picLocks noChangeAspect="1" noChangeArrowheads="1"/>
          </p:cNvPicPr>
          <p:nvPr/>
        </p:nvPicPr>
        <p:blipFill>
          <a:blip r:embed="rId6"/>
          <a:srcRect/>
          <a:stretch>
            <a:fillRect/>
          </a:stretch>
        </p:blipFill>
        <p:spPr bwMode="auto">
          <a:xfrm>
            <a:off x="2105025" y="2352724"/>
            <a:ext cx="4933950" cy="381378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13</a:t>
            </a:fld>
            <a:endParaRPr lang="en-US" sz="1000" dirty="0">
              <a:solidFill>
                <a:schemeClr val="bg1"/>
              </a:solidFill>
            </a:endParaRPr>
          </a:p>
        </p:txBody>
      </p:sp>
      <p:pic>
        <p:nvPicPr>
          <p:cNvPr id="14" name="Picture 13" descr="A picture containing wall, monitor&#10;&#10;Description automatically generated">
            <a:extLst>
              <a:ext uri="{FF2B5EF4-FFF2-40B4-BE49-F238E27FC236}">
                <a16:creationId xmlns:a16="http://schemas.microsoft.com/office/drawing/2014/main" id="{35C80DFE-8B9C-4449-82C1-34D744C3A10B}"/>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5" name="Subtitle 2">
            <a:extLst>
              <a:ext uri="{FF2B5EF4-FFF2-40B4-BE49-F238E27FC236}">
                <a16:creationId xmlns:a16="http://schemas.microsoft.com/office/drawing/2014/main" id="{45878A41-03CD-4174-B8EE-71A08AB5FB69}"/>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6743820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11" name="Picture 2"/>
          <p:cNvPicPr>
            <a:picLocks noChangeAspect="1" noChangeArrowheads="1"/>
          </p:cNvPicPr>
          <p:nvPr/>
        </p:nvPicPr>
        <p:blipFill>
          <a:blip r:embed="rId6">
            <a:extLst>
              <a:ext uri="{28A0092B-C50C-407E-A947-70E740481C1C}">
                <a14:useLocalDpi xmlns:a14="http://schemas.microsoft.com/office/drawing/2010/main" val="0"/>
              </a:ext>
            </a:extLst>
          </a:blip>
          <a:srcRect b="16721"/>
          <a:stretch>
            <a:fillRect/>
          </a:stretch>
        </p:blipFill>
        <p:spPr bwMode="auto">
          <a:xfrm>
            <a:off x="6350" y="1153245"/>
            <a:ext cx="9131300" cy="49660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 name="Titel 1"/>
          <p:cNvSpPr txBox="1">
            <a:spLocks noChangeArrowheads="1"/>
          </p:cNvSpPr>
          <p:nvPr/>
        </p:nvSpPr>
        <p:spPr>
          <a:xfrm>
            <a:off x="-146306" y="1425354"/>
            <a:ext cx="9296400" cy="88106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A </a:t>
            </a:r>
            <a:r>
              <a:rPr lang="de-DE" altLang="de-DE" sz="3800" b="1" dirty="0" err="1"/>
              <a:t>Known</a:t>
            </a:r>
            <a:r>
              <a:rPr lang="de-DE" altLang="de-DE" sz="3800" b="1" dirty="0"/>
              <a:t> Bridge </a:t>
            </a:r>
            <a:r>
              <a:rPr lang="de-DE" altLang="de-DE" sz="3800" b="1" dirty="0" err="1"/>
              <a:t>over</a:t>
            </a:r>
            <a:r>
              <a:rPr lang="de-DE" altLang="de-DE" sz="3800" b="1" dirty="0"/>
              <a:t> </a:t>
            </a:r>
            <a:r>
              <a:rPr lang="de-DE" altLang="de-DE" sz="3800" b="1" dirty="0" err="1"/>
              <a:t>Troubled</a:t>
            </a:r>
            <a:r>
              <a:rPr lang="de-DE" altLang="de-DE" sz="3800" b="1" dirty="0"/>
              <a:t> Waters </a:t>
            </a:r>
            <a:r>
              <a:rPr lang="de-DE" altLang="de-DE" sz="3800" b="1" dirty="0" err="1"/>
              <a:t>for</a:t>
            </a:r>
            <a:endParaRPr lang="de-DE" altLang="de-DE" sz="3800" b="1" dirty="0"/>
          </a:p>
          <a:p>
            <a:r>
              <a:rPr lang="de-DE" altLang="de-DE" sz="3800" b="1" dirty="0"/>
              <a:t>Cross-</a:t>
            </a:r>
            <a:r>
              <a:rPr lang="de-DE" altLang="de-DE" sz="3800" b="1" dirty="0" err="1"/>
              <a:t>Border</a:t>
            </a:r>
            <a:r>
              <a:rPr lang="de-DE" altLang="de-DE" sz="3800" b="1" dirty="0"/>
              <a:t> </a:t>
            </a:r>
            <a:r>
              <a:rPr lang="de-DE" altLang="de-DE" sz="3800" b="1" dirty="0" err="1"/>
              <a:t>Contracts</a:t>
            </a:r>
            <a:endParaRPr lang="en-GB" altLang="de-DE" sz="3800" dirty="0"/>
          </a:p>
        </p:txBody>
      </p:sp>
      <p:sp>
        <p:nvSpPr>
          <p:cNvPr id="14" name="Inhaltsplatzhalter 2"/>
          <p:cNvSpPr txBox="1">
            <a:spLocks/>
          </p:cNvSpPr>
          <p:nvPr/>
        </p:nvSpPr>
        <p:spPr>
          <a:xfrm>
            <a:off x="1468182" y="2304491"/>
            <a:ext cx="7056437" cy="408781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marL="285750" indent="-285750">
              <a:buFont typeface="Arial" panose="020B0604020202020204" pitchFamily="34" charset="0"/>
              <a:buChar char="•"/>
              <a:defRPr/>
            </a:pPr>
            <a:endParaRPr lang="de-DE">
              <a:latin typeface="Flexo" pitchFamily="50" charset="0"/>
            </a:endParaRPr>
          </a:p>
          <a:p>
            <a:pPr marL="400050" indent="-400050">
              <a:buFont typeface="Arial" panose="020B0604020202020204" pitchFamily="34" charset="0"/>
              <a:buChar char="•"/>
              <a:defRPr/>
            </a:pPr>
            <a:endParaRPr lang="en-GB" dirty="0">
              <a:latin typeface="Flexo" pitchFamily="50" charset="0"/>
            </a:endParaRPr>
          </a:p>
          <a:p>
            <a:pPr>
              <a:defRPr/>
            </a:pPr>
            <a:endParaRPr lang="en-GB" altLang="de-DE" dirty="0"/>
          </a:p>
        </p:txBody>
      </p:sp>
      <p:sp>
        <p:nvSpPr>
          <p:cNvPr id="15" name="Rechteck 11"/>
          <p:cNvSpPr>
            <a:spLocks noChangeArrowheads="1"/>
          </p:cNvSpPr>
          <p:nvPr/>
        </p:nvSpPr>
        <p:spPr bwMode="auto">
          <a:xfrm>
            <a:off x="259910" y="3181702"/>
            <a:ext cx="8438854" cy="3013075"/>
          </a:xfrm>
          <a:prstGeom prst="rect">
            <a:avLst/>
          </a:prstGeom>
          <a:solidFill>
            <a:schemeClr val="bg1">
              <a:alpha val="79999"/>
            </a:schemeClr>
          </a:solidFill>
          <a:ln>
            <a:noFill/>
          </a:ln>
          <a:effectLst>
            <a:innerShdw blurRad="63500" dist="50800" dir="13500000">
              <a:prstClr val="black">
                <a:alpha val="50000"/>
              </a:prstClr>
            </a:innerShdw>
          </a:effectLst>
        </p:spPr>
        <p:txBody>
          <a:bodyPr/>
          <a:lstStyle/>
          <a:p>
            <a:pPr>
              <a:defRPr/>
            </a:pPr>
            <a:endParaRPr lang="de-DE">
              <a:latin typeface="Arial" charset="0"/>
              <a:ea typeface="ＭＳ Ｐゴシック" charset="0"/>
            </a:endParaRPr>
          </a:p>
        </p:txBody>
      </p:sp>
      <p:sp>
        <p:nvSpPr>
          <p:cNvPr id="16" name="Rechteck 15"/>
          <p:cNvSpPr/>
          <p:nvPr/>
        </p:nvSpPr>
        <p:spPr>
          <a:xfrm>
            <a:off x="261682" y="3314537"/>
            <a:ext cx="8805862" cy="2339102"/>
          </a:xfrm>
          <a:prstGeom prst="rect">
            <a:avLst/>
          </a:prstGeom>
        </p:spPr>
        <p:txBody>
          <a:bodyPr>
            <a:spAutoFit/>
          </a:bodyPr>
          <a:lstStyle/>
          <a:p>
            <a:pPr marL="342900" indent="-342900">
              <a:buFont typeface="Wingdings" panose="05000000000000000000" pitchFamily="2" charset="2"/>
              <a:buChar char="§"/>
              <a:defRPr/>
            </a:pPr>
            <a:r>
              <a:rPr lang="en-US" altLang="de-DE" b="1" i="0" dirty="0">
                <a:solidFill>
                  <a:srgbClr val="FF0000"/>
                </a:solidFill>
              </a:rPr>
              <a:t>Practice Proven</a:t>
            </a:r>
          </a:p>
          <a:p>
            <a:pPr marL="800100" lvl="1" indent="-342900">
              <a:buFont typeface="Wingdings" panose="05000000000000000000" pitchFamily="2" charset="2"/>
              <a:buChar char="v"/>
              <a:defRPr/>
            </a:pPr>
            <a:r>
              <a:rPr lang="en-US" altLang="de-DE" sz="2000" b="1" i="0" dirty="0"/>
              <a:t>Eckart’s experience: </a:t>
            </a:r>
            <a:r>
              <a:rPr lang="en-US" altLang="de-DE" sz="2000" i="0" dirty="0"/>
              <a:t>since </a:t>
            </a:r>
            <a:r>
              <a:rPr lang="en-US" altLang="de-DE" sz="2000" b="1" i="0" dirty="0"/>
              <a:t>2001</a:t>
            </a:r>
            <a:r>
              <a:rPr lang="en-US" altLang="de-DE" sz="2000" i="0" dirty="0"/>
              <a:t> worldwide, in contracts and arbitration</a:t>
            </a:r>
          </a:p>
          <a:p>
            <a:pPr marL="800100" lvl="1" indent="-342900">
              <a:buFont typeface="Wingdings" panose="05000000000000000000" pitchFamily="2" charset="2"/>
              <a:buChar char="v"/>
              <a:defRPr/>
            </a:pPr>
            <a:r>
              <a:rPr lang="en-US" altLang="de-DE" sz="2000" i="0" dirty="0"/>
              <a:t>In litigation in foreign jurisdictions</a:t>
            </a:r>
          </a:p>
          <a:p>
            <a:pPr marL="800100" lvl="1" indent="-342900">
              <a:buFont typeface="Wingdings" panose="05000000000000000000" pitchFamily="2" charset="2"/>
              <a:buChar char="v"/>
              <a:defRPr/>
            </a:pPr>
            <a:r>
              <a:rPr lang="en-US" altLang="de-DE" sz="2000" i="0" dirty="0"/>
              <a:t>Multiple industries, types of contracts and clients</a:t>
            </a:r>
          </a:p>
          <a:p>
            <a:pPr>
              <a:defRPr/>
            </a:pPr>
            <a:endParaRPr lang="en-US" sz="1400" b="1" i="0" dirty="0">
              <a:latin typeface="Flexo" pitchFamily="50" charset="0"/>
            </a:endParaRPr>
          </a:p>
          <a:p>
            <a:pPr marL="285750" indent="-285750">
              <a:buFont typeface="Wingdings" panose="05000000000000000000" pitchFamily="2" charset="2"/>
              <a:buChar char="§"/>
              <a:defRPr/>
            </a:pPr>
            <a:r>
              <a:rPr lang="en-US" b="1" i="0" dirty="0">
                <a:solidFill>
                  <a:srgbClr val="FF0000"/>
                </a:solidFill>
                <a:latin typeface="+mn-lt"/>
              </a:rPr>
              <a:t>Recognized</a:t>
            </a:r>
            <a:r>
              <a:rPr lang="en-US" b="1" i="0" dirty="0">
                <a:latin typeface="+mn-lt"/>
              </a:rPr>
              <a:t> by Judges &amp; Arbitrators worldwide</a:t>
            </a:r>
          </a:p>
          <a:p>
            <a:pPr marL="285750" indent="-285750">
              <a:buFont typeface="Wingdings" panose="05000000000000000000" pitchFamily="2" charset="2"/>
              <a:buChar char="§"/>
              <a:defRPr/>
            </a:pPr>
            <a:r>
              <a:rPr lang="en-US" b="1" i="0" dirty="0">
                <a:latin typeface="+mn-lt"/>
              </a:rPr>
              <a:t>Recognized by the UNITED NATIONS COMMISSION OF INTERNATIONAL COMMERCIAL CONTRACTS (</a:t>
            </a:r>
            <a:r>
              <a:rPr lang="en-US" b="1" i="0" dirty="0">
                <a:solidFill>
                  <a:srgbClr val="FF0000"/>
                </a:solidFill>
                <a:latin typeface="+mn-lt"/>
              </a:rPr>
              <a:t>UNCITRAL</a:t>
            </a:r>
            <a:r>
              <a:rPr lang="en-US" b="1" i="0" dirty="0">
                <a:latin typeface="+mn-lt"/>
              </a:rPr>
              <a:t>)</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14</a:t>
            </a:fld>
            <a:endParaRPr lang="en-US" dirty="0">
              <a:solidFill>
                <a:schemeClr val="bg1"/>
              </a:solidFill>
            </a:endParaRPr>
          </a:p>
        </p:txBody>
      </p:sp>
      <p:pic>
        <p:nvPicPr>
          <p:cNvPr id="17" name="Picture 16" descr="A picture containing wall, monitor&#10;&#10;Description automatically generated">
            <a:extLst>
              <a:ext uri="{FF2B5EF4-FFF2-40B4-BE49-F238E27FC236}">
                <a16:creationId xmlns:a16="http://schemas.microsoft.com/office/drawing/2014/main" id="{74C402E7-C1EC-4D09-AC6D-77AA1C48194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8" name="Subtitle 2">
            <a:extLst>
              <a:ext uri="{FF2B5EF4-FFF2-40B4-BE49-F238E27FC236}">
                <a16:creationId xmlns:a16="http://schemas.microsoft.com/office/drawing/2014/main" id="{E6CDAEF6-0A21-4DFB-8A4F-EB28382D10B3}"/>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0628476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19051" y="2103438"/>
            <a:ext cx="7143750" cy="4144962"/>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Tx/>
              <a:buNone/>
              <a:defRPr/>
            </a:pPr>
            <a:endParaRPr lang="de-DE" altLang="de-DE" sz="900" b="1" dirty="0"/>
          </a:p>
          <a:p>
            <a:pPr>
              <a:defRPr/>
            </a:pPr>
            <a:r>
              <a:rPr lang="en-US" altLang="de-DE" b="1" dirty="0"/>
              <a:t>Art. 7.1.7:</a:t>
            </a:r>
          </a:p>
          <a:p>
            <a:pPr>
              <a:defRPr/>
            </a:pPr>
            <a:r>
              <a:rPr lang="en-US" altLang="de-DE" b="1" dirty="0"/>
              <a:t>“impediment beyond its [the non-performing party’s] control and that it could not reasonably be expected to have taken the impediment into account”</a:t>
            </a:r>
          </a:p>
          <a:p>
            <a:pPr>
              <a:defRPr/>
            </a:pPr>
            <a:r>
              <a:rPr lang="en-US" b="1" dirty="0"/>
              <a:t>In my commentary p. 200:</a:t>
            </a:r>
          </a:p>
          <a:p>
            <a:pPr>
              <a:buFontTx/>
              <a:buNone/>
              <a:defRPr/>
            </a:pPr>
            <a:r>
              <a:rPr lang="en-US" dirty="0"/>
              <a:t>“While natural catastrophes, </a:t>
            </a:r>
            <a:r>
              <a:rPr lang="en-US" b="1" dirty="0"/>
              <a:t>epidemics</a:t>
            </a:r>
            <a:r>
              <a:rPr lang="en-US" dirty="0"/>
              <a:t>, major accidents, war or civil insurrection and government measures will usually be unavoidable and insurmountable [</a:t>
            </a:r>
            <a:r>
              <a:rPr lang="en-US" i="1" dirty="0"/>
              <a:t>Fn. omitted</a:t>
            </a:r>
            <a:r>
              <a:rPr lang="en-US" dirty="0"/>
              <a:t>], ….”</a:t>
            </a:r>
            <a:endParaRPr lang="en-US" altLang="de-DE" sz="2800" b="1" dirty="0"/>
          </a:p>
          <a:p>
            <a:pPr>
              <a:buFontTx/>
              <a:buAutoNum type="romanUcPeriod" startAt="2"/>
              <a:defRPr/>
            </a:pPr>
            <a:endParaRPr lang="en-US" altLang="de-DE" b="1" dirty="0"/>
          </a:p>
          <a:p>
            <a:pPr>
              <a:buFontTx/>
              <a:buAutoNum type="romanUcPeriod"/>
              <a:defRPr/>
            </a:pPr>
            <a:endParaRPr lang="en-US" altLang="de-DE" dirty="0">
              <a:latin typeface="Flexo" pitchFamily="50" charset="0"/>
            </a:endParaRPr>
          </a:p>
          <a:p>
            <a:pPr>
              <a:defRPr/>
            </a:pPr>
            <a:endParaRPr lang="en-GB" altLang="de-DE" dirty="0">
              <a:latin typeface="Flexo" pitchFamily="50" charset="0"/>
            </a:endParaRPr>
          </a:p>
          <a:p>
            <a:pPr>
              <a:defRPr/>
            </a:pPr>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itel 2"/>
          <p:cNvSpPr txBox="1">
            <a:spLocks noChangeArrowheads="1"/>
          </p:cNvSpPr>
          <p:nvPr/>
        </p:nvSpPr>
        <p:spPr>
          <a:xfrm>
            <a:off x="-76200" y="970757"/>
            <a:ext cx="9362243" cy="762000"/>
          </a:xfrm>
          <a:prstGeom prst="rect">
            <a:avLst/>
          </a:prstGeom>
        </p:spPr>
        <p:txBody>
          <a:bodyPr vert="horz" lIns="91440" tIns="45720" rIns="91440" bIns="45720" rtlCol="0" anchor="b">
            <a:normAutofit fontScale="85000" lnSpcReduction="1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b="1" dirty="0"/>
              <a:t>Force </a:t>
            </a:r>
            <a:r>
              <a:rPr lang="de-DE" altLang="de-DE" b="1" dirty="0" err="1"/>
              <a:t>Majeure</a:t>
            </a:r>
            <a:r>
              <a:rPr lang="de-DE" altLang="de-DE" b="1" dirty="0"/>
              <a:t> </a:t>
            </a:r>
            <a:r>
              <a:rPr lang="de-DE" altLang="de-DE" b="1" dirty="0" err="1"/>
              <a:t>under</a:t>
            </a:r>
            <a:r>
              <a:rPr lang="de-DE" altLang="de-DE" b="1" dirty="0"/>
              <a:t> UNIDROIT </a:t>
            </a:r>
            <a:r>
              <a:rPr lang="de-DE" altLang="de-DE" b="1" dirty="0" err="1"/>
              <a:t>covers</a:t>
            </a:r>
            <a:r>
              <a:rPr lang="de-DE" altLang="de-DE" b="1" dirty="0"/>
              <a:t> Corona</a:t>
            </a:r>
            <a:endParaRPr lang="en-GB" altLang="de-DE" b="1" dirty="0"/>
          </a:p>
        </p:txBody>
      </p:sp>
      <p:pic>
        <p:nvPicPr>
          <p:cNvPr id="15" name="Grafik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34271" y="2590800"/>
            <a:ext cx="1881129" cy="279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15</a:t>
            </a:fld>
            <a:endParaRPr lang="en-US" sz="1000" dirty="0">
              <a:solidFill>
                <a:schemeClr val="bg1"/>
              </a:solidFill>
            </a:endParaRPr>
          </a:p>
        </p:txBody>
      </p:sp>
      <p:pic>
        <p:nvPicPr>
          <p:cNvPr id="16" name="Picture 15" descr="A picture containing wall, monitor&#10;&#10;Description automatically generated">
            <a:extLst>
              <a:ext uri="{FF2B5EF4-FFF2-40B4-BE49-F238E27FC236}">
                <a16:creationId xmlns:a16="http://schemas.microsoft.com/office/drawing/2014/main" id="{BC35C093-4216-4E38-88DA-86570C0F967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7" name="Subtitle 2">
            <a:extLst>
              <a:ext uri="{FF2B5EF4-FFF2-40B4-BE49-F238E27FC236}">
                <a16:creationId xmlns:a16="http://schemas.microsoft.com/office/drawing/2014/main" id="{4E3B553D-3E6D-4346-88ED-1F3F54DC45E5}"/>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968688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133349" y="1310912"/>
            <a:ext cx="8756581"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142767" y="2235949"/>
            <a:ext cx="4210050" cy="4495800"/>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3600" b="1" dirty="0">
                <a:solidFill>
                  <a:srgbClr val="FF0000"/>
                </a:solidFill>
              </a:rPr>
              <a:t>Force </a:t>
            </a:r>
            <a:r>
              <a:rPr lang="de-DE" altLang="de-DE" sz="3600" b="1" dirty="0" err="1">
                <a:solidFill>
                  <a:srgbClr val="FF0000"/>
                </a:solidFill>
              </a:rPr>
              <a:t>Majeure</a:t>
            </a:r>
            <a:endParaRPr lang="de-DE" altLang="de-DE" sz="3600" b="1" dirty="0">
              <a:solidFill>
                <a:srgbClr val="FF0000"/>
              </a:solidFill>
            </a:endParaRPr>
          </a:p>
          <a:p>
            <a:pPr>
              <a:buFontTx/>
              <a:buNone/>
            </a:pPr>
            <a:endParaRPr lang="de-DE" altLang="de-DE" sz="400" b="1" dirty="0">
              <a:solidFill>
                <a:srgbClr val="FF0000"/>
              </a:solidFill>
            </a:endParaRPr>
          </a:p>
          <a:p>
            <a:pPr>
              <a:buFontTx/>
              <a:buNone/>
            </a:pPr>
            <a:endParaRPr lang="de-DE" altLang="de-DE" sz="3300" b="1" dirty="0">
              <a:solidFill>
                <a:srgbClr val="FF0000"/>
              </a:solidFill>
            </a:endParaRPr>
          </a:p>
          <a:p>
            <a:pPr>
              <a:buFontTx/>
              <a:buNone/>
            </a:pPr>
            <a:r>
              <a:rPr lang="de-DE" altLang="de-DE" sz="2800" b="1" dirty="0">
                <a:solidFill>
                  <a:srgbClr val="0070C0"/>
                </a:solidFill>
              </a:rPr>
              <a:t>Art. 79 CISG</a:t>
            </a:r>
          </a:p>
          <a:p>
            <a:r>
              <a:rPr lang="en-GB" altLang="de-DE" sz="2800" b="1" dirty="0">
                <a:solidFill>
                  <a:srgbClr val="FF0000"/>
                </a:solidFill>
              </a:rPr>
              <a:t>Objective Impossibility </a:t>
            </a:r>
          </a:p>
          <a:p>
            <a:pPr>
              <a:buFontTx/>
              <a:buNone/>
            </a:pPr>
            <a:endParaRPr lang="de-DE" altLang="de-DE" sz="2800" b="1" dirty="0">
              <a:solidFill>
                <a:srgbClr val="0070C0"/>
              </a:solidFill>
            </a:endParaRPr>
          </a:p>
          <a:p>
            <a:pPr>
              <a:buFontTx/>
              <a:buNone/>
            </a:pPr>
            <a:endParaRPr lang="de-DE" altLang="de-DE" dirty="0">
              <a:solidFill>
                <a:schemeClr val="accent2"/>
              </a:solidFill>
            </a:endParaRPr>
          </a:p>
          <a:p>
            <a:pPr>
              <a:buFontTx/>
              <a:buNone/>
            </a:pPr>
            <a:endParaRPr lang="de-DE" altLang="de-DE" sz="6300" dirty="0">
              <a:solidFill>
                <a:schemeClr val="accent2"/>
              </a:solidFill>
            </a:endParaRPr>
          </a:p>
          <a:p>
            <a:pPr>
              <a:buFontTx/>
              <a:buNone/>
            </a:pPr>
            <a:endParaRPr lang="de-DE" altLang="de-DE" sz="2400" dirty="0">
              <a:solidFill>
                <a:schemeClr val="accent2"/>
              </a:solidFill>
            </a:endParaRPr>
          </a:p>
          <a:p>
            <a:r>
              <a:rPr lang="en-GB" altLang="de-DE" sz="3300" b="1" dirty="0">
                <a:solidFill>
                  <a:srgbClr val="FF0000"/>
                </a:solidFill>
              </a:rPr>
              <a:t> </a:t>
            </a: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7" name="Titel 2"/>
          <p:cNvSpPr txBox="1">
            <a:spLocks noChangeArrowheads="1"/>
          </p:cNvSpPr>
          <p:nvPr/>
        </p:nvSpPr>
        <p:spPr>
          <a:xfrm>
            <a:off x="133350" y="1143000"/>
            <a:ext cx="8823364" cy="1295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err="1"/>
              <a:t>Using</a:t>
            </a:r>
            <a:r>
              <a:rPr lang="de-DE" altLang="de-DE" sz="3800" b="1" dirty="0"/>
              <a:t> </a:t>
            </a:r>
            <a:r>
              <a:rPr lang="de-DE" altLang="de-DE" sz="3800" b="1" dirty="0" err="1"/>
              <a:t>Existing</a:t>
            </a:r>
            <a:r>
              <a:rPr lang="de-DE" altLang="de-DE" sz="3800" b="1" dirty="0"/>
              <a:t> International </a:t>
            </a:r>
            <a:r>
              <a:rPr lang="de-DE" altLang="de-DE" sz="3800" b="1" dirty="0" err="1"/>
              <a:t>Sources</a:t>
            </a:r>
            <a:r>
              <a:rPr lang="de-DE" altLang="de-DE" sz="3800" b="1" dirty="0"/>
              <a:t>: </a:t>
            </a:r>
          </a:p>
          <a:p>
            <a:r>
              <a:rPr lang="de-DE" altLang="de-DE" sz="3200" b="1" dirty="0">
                <a:solidFill>
                  <a:srgbClr val="0070C0"/>
                </a:solidFill>
              </a:rPr>
              <a:t>3. </a:t>
            </a:r>
            <a:r>
              <a:rPr lang="de-DE" altLang="de-DE" sz="3200" b="1" dirty="0" err="1">
                <a:solidFill>
                  <a:srgbClr val="0070C0"/>
                </a:solidFill>
              </a:rPr>
              <a:t>Combination</a:t>
            </a:r>
            <a:r>
              <a:rPr lang="de-DE" altLang="de-DE" sz="3200" b="1" dirty="0">
                <a:solidFill>
                  <a:srgbClr val="0070C0"/>
                </a:solidFill>
              </a:rPr>
              <a:t> </a:t>
            </a:r>
            <a:r>
              <a:rPr lang="de-DE" altLang="de-DE" sz="3200" b="1" dirty="0" err="1">
                <a:solidFill>
                  <a:srgbClr val="0070C0"/>
                </a:solidFill>
              </a:rPr>
              <a:t>of</a:t>
            </a:r>
            <a:r>
              <a:rPr lang="de-DE" altLang="de-DE" sz="3200" b="1" dirty="0">
                <a:solidFill>
                  <a:srgbClr val="0070C0"/>
                </a:solidFill>
              </a:rPr>
              <a:t> CISG and UNIDROIT</a:t>
            </a:r>
            <a:endParaRPr lang="en-GB" altLang="de-DE" sz="3200" b="1" dirty="0">
              <a:solidFill>
                <a:srgbClr val="0070C0"/>
              </a:solidFill>
            </a:endParaRPr>
          </a:p>
        </p:txBody>
      </p:sp>
      <p:sp>
        <p:nvSpPr>
          <p:cNvPr id="18" name="Inhaltsplatzhalter 2"/>
          <p:cNvSpPr txBox="1">
            <a:spLocks noChangeArrowheads="1"/>
          </p:cNvSpPr>
          <p:nvPr/>
        </p:nvSpPr>
        <p:spPr bwMode="auto">
          <a:xfrm>
            <a:off x="4676667" y="2895600"/>
            <a:ext cx="4213264" cy="4368879"/>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defRPr/>
            </a:pPr>
            <a:r>
              <a:rPr lang="de-DE" altLang="de-DE" sz="2800" b="1" i="0" kern="0" dirty="0" err="1">
                <a:solidFill>
                  <a:srgbClr val="FF0000"/>
                </a:solidFill>
              </a:rPr>
              <a:t>Right</a:t>
            </a:r>
            <a:r>
              <a:rPr lang="de-DE" altLang="de-DE" sz="2800" b="1" i="0" kern="0" dirty="0">
                <a:solidFill>
                  <a:srgbClr val="FF0000"/>
                </a:solidFill>
              </a:rPr>
              <a:t> </a:t>
            </a:r>
            <a:r>
              <a:rPr lang="de-DE" altLang="de-DE" sz="2800" b="1" i="0" kern="0" dirty="0" err="1">
                <a:solidFill>
                  <a:srgbClr val="FF0000"/>
                </a:solidFill>
              </a:rPr>
              <a:t>to</a:t>
            </a:r>
            <a:r>
              <a:rPr lang="de-DE" altLang="de-DE" sz="2800" b="1" i="0" kern="0" dirty="0">
                <a:solidFill>
                  <a:srgbClr val="FF0000"/>
                </a:solidFill>
              </a:rPr>
              <a:t> </a:t>
            </a:r>
            <a:r>
              <a:rPr lang="de-DE" altLang="de-DE" sz="2800" b="1" i="0" kern="0" dirty="0" err="1">
                <a:solidFill>
                  <a:srgbClr val="FF0000"/>
                </a:solidFill>
              </a:rPr>
              <a:t>Contract</a:t>
            </a:r>
            <a:r>
              <a:rPr lang="de-DE" altLang="de-DE" sz="2800"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2200" i="0" kern="0" dirty="0">
                <a:solidFill>
                  <a:srgbClr val="0070C0"/>
                </a:solidFill>
              </a:rPr>
              <a:t>CISG, </a:t>
            </a:r>
            <a:r>
              <a:rPr lang="de-DE" altLang="de-DE" sz="2200" i="0" kern="0" dirty="0" err="1">
                <a:solidFill>
                  <a:srgbClr val="0070C0"/>
                </a:solidFill>
              </a:rPr>
              <a:t>supplemented</a:t>
            </a:r>
            <a:r>
              <a:rPr lang="de-DE" altLang="de-DE" sz="2200" kern="0" dirty="0">
                <a:solidFill>
                  <a:srgbClr val="0070C0"/>
                </a:solidFill>
              </a:rPr>
              <a:t> </a:t>
            </a:r>
            <a:r>
              <a:rPr lang="de-DE" altLang="de-DE" sz="2200" kern="0" dirty="0" err="1">
                <a:solidFill>
                  <a:srgbClr val="0070C0"/>
                </a:solidFill>
              </a:rPr>
              <a:t>by</a:t>
            </a:r>
            <a:r>
              <a:rPr lang="de-DE" altLang="de-DE" sz="2200" kern="0" dirty="0">
                <a:solidFill>
                  <a:srgbClr val="0070C0"/>
                </a:solidFill>
              </a:rPr>
              <a:t> UNIDROIT Principles (</a:t>
            </a:r>
            <a:r>
              <a:rPr lang="de-DE" altLang="de-DE" sz="2200" kern="0" dirty="0" err="1">
                <a:solidFill>
                  <a:srgbClr val="0070C0"/>
                </a:solidFill>
              </a:rPr>
              <a:t>Section</a:t>
            </a:r>
            <a:r>
              <a:rPr lang="de-DE" altLang="de-DE" sz="2200" kern="0" dirty="0">
                <a:solidFill>
                  <a:srgbClr val="0070C0"/>
                </a:solidFill>
              </a:rPr>
              <a:t> 6.2: </a:t>
            </a:r>
            <a:r>
              <a:rPr lang="de-DE" altLang="de-DE" sz="2200" kern="0" dirty="0" err="1">
                <a:solidFill>
                  <a:srgbClr val="0070C0"/>
                </a:solidFill>
              </a:rPr>
              <a:t>Hardship</a:t>
            </a:r>
            <a:r>
              <a:rPr lang="de-DE" altLang="de-DE" sz="2200" kern="0" dirty="0">
                <a:solidFill>
                  <a:srgbClr val="0070C0"/>
                </a:solidFill>
              </a:rPr>
              <a:t>)</a:t>
            </a:r>
          </a:p>
          <a:p>
            <a:pPr marL="0" indent="0" algn="ctr">
              <a:buFontTx/>
              <a:buNone/>
              <a:defRPr/>
            </a:pPr>
            <a:endParaRPr lang="de-DE" altLang="de-DE" sz="1050" i="0" kern="0" dirty="0">
              <a:solidFill>
                <a:schemeClr val="accent2"/>
              </a:solidFill>
            </a:endParaRPr>
          </a:p>
          <a:p>
            <a:pPr marL="0" indent="0" algn="ctr">
              <a:buFontTx/>
              <a:buNone/>
              <a:defRPr/>
            </a:pPr>
            <a:endParaRPr lang="de-DE" altLang="de-DE" sz="2800" b="1" i="0" kern="0" dirty="0">
              <a:solidFill>
                <a:srgbClr val="FF0000"/>
              </a:solidFill>
            </a:endParaRPr>
          </a:p>
          <a:p>
            <a:pPr marL="0" indent="0" algn="ctr">
              <a:buFontTx/>
              <a:buNone/>
              <a:defRPr/>
            </a:pPr>
            <a:endParaRPr lang="de-DE" altLang="de-DE"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r>
              <a:rPr lang="de-DE" altLang="de-DE" sz="2800" b="1" i="0" kern="0" dirty="0">
                <a:solidFill>
                  <a:schemeClr val="accent2"/>
                </a:solidFill>
              </a:rPr>
              <a:t>Art. 6.2.2 U.P.</a:t>
            </a:r>
          </a:p>
          <a:p>
            <a:pPr marL="0" indent="0">
              <a:buFontTx/>
              <a:buAutoNum type="romanUcPeriod" startAt="2"/>
              <a:defRPr/>
            </a:pPr>
            <a:endParaRPr lang="de-DE" altLang="de-DE" b="1" i="0" kern="0" dirty="0"/>
          </a:p>
          <a:p>
            <a:pPr marL="0" indent="0">
              <a:buFontTx/>
              <a:buAutoNum type="romanUcPeriod"/>
              <a:defRPr/>
            </a:pPr>
            <a:endParaRPr lang="de-DE" altLang="de-DE" i="0" kern="0" dirty="0">
              <a:latin typeface="Flexo" pitchFamily="50" charset="0"/>
            </a:endParaRPr>
          </a:p>
          <a:p>
            <a:pPr marL="0" indent="0">
              <a:buFontTx/>
              <a:buAutoNum type="romanUcPeriod"/>
              <a:defRPr/>
            </a:pPr>
            <a:endParaRPr lang="en-GB" altLang="de-DE" i="0" kern="0" dirty="0">
              <a:latin typeface="Flexo" pitchFamily="50" charset="0"/>
            </a:endParaRPr>
          </a:p>
          <a:p>
            <a:pPr marL="0" indent="0">
              <a:defRPr/>
            </a:pPr>
            <a:r>
              <a:rPr lang="en-GB" altLang="de-DE" i="0" kern="0" dirty="0">
                <a:latin typeface="Flexo" pitchFamily="50" charset="0"/>
              </a:rPr>
              <a:t> </a:t>
            </a:r>
            <a:endParaRPr lang="de-DE" altLang="de-DE" i="0" kern="0" dirty="0">
              <a:latin typeface="Flexo" pitchFamily="50" charset="0"/>
            </a:endParaRPr>
          </a:p>
          <a:p>
            <a:pPr marL="0" indent="0">
              <a:buFontTx/>
              <a:buAutoNum type="romanUcPeriod"/>
              <a:defRPr/>
            </a:pPr>
            <a:endParaRPr lang="de-DE" altLang="de-DE" i="0" kern="0" dirty="0">
              <a:latin typeface="Flexo" pitchFamily="50" charset="0"/>
            </a:endParaRPr>
          </a:p>
          <a:p>
            <a:pPr marL="0" indent="0">
              <a:defRPr/>
            </a:pPr>
            <a:endParaRPr lang="de-DE" altLang="de-DE" i="0" kern="0" dirty="0">
              <a:latin typeface="Flexo" pitchFamily="50" charset="0"/>
            </a:endParaRPr>
          </a:p>
          <a:p>
            <a:pPr marL="0" indent="0">
              <a:defRPr/>
            </a:pPr>
            <a:endParaRPr lang="en-GB" altLang="de-DE" i="0" kern="0" dirty="0">
              <a:latin typeface="Flexo" pitchFamily="50" charset="0"/>
            </a:endParaRPr>
          </a:p>
          <a:p>
            <a:pPr marL="0" indent="0" eaLnBrk="1" hangingPunct="1">
              <a:defRPr/>
            </a:pPr>
            <a:endParaRPr lang="en-GB" altLang="de-DE" i="0" kern="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16</a:t>
            </a:fld>
            <a:endParaRPr lang="en-US" dirty="0">
              <a:solidFill>
                <a:schemeClr val="bg1"/>
              </a:solidFill>
            </a:endParaRPr>
          </a:p>
        </p:txBody>
      </p:sp>
      <p:sp>
        <p:nvSpPr>
          <p:cNvPr id="13" name="Inhaltsplatzhalter 2"/>
          <p:cNvSpPr txBox="1">
            <a:spLocks noChangeArrowheads="1"/>
          </p:cNvSpPr>
          <p:nvPr/>
        </p:nvSpPr>
        <p:spPr>
          <a:xfrm>
            <a:off x="1211765" y="5346802"/>
            <a:ext cx="6607027" cy="1009896"/>
          </a:xfrm>
          <a:prstGeom prst="rect">
            <a:avLst/>
          </a:prstGeom>
        </p:spPr>
        <p:txBody>
          <a:bodyPr vert="horz" lIns="91440" tIns="45720" rIns="91440" bIns="45720" rtlCol="0" anchor="ctr">
            <a:normAutofit fontScale="3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r>
              <a:rPr lang="en-GB" altLang="de-DE" sz="9600" b="1" dirty="0">
                <a:solidFill>
                  <a:srgbClr val="FF0000"/>
                </a:solidFill>
              </a:rPr>
              <a:t>Impossibility</a:t>
            </a:r>
            <a:r>
              <a:rPr lang="de-DE" sz="8000" dirty="0"/>
              <a:t>, </a:t>
            </a:r>
            <a:r>
              <a:rPr lang="de-DE" sz="8000" b="1" dirty="0"/>
              <a:t>Art. 7.2.2 UNIDROIT Principles</a:t>
            </a:r>
          </a:p>
          <a:p>
            <a:pPr>
              <a:buFontTx/>
              <a:buNone/>
            </a:pPr>
            <a:endParaRPr lang="en-GB" altLang="de-DE" sz="7800" b="1" dirty="0">
              <a:solidFill>
                <a:srgbClr val="FF0000"/>
              </a:solidFill>
            </a:endParaRPr>
          </a:p>
          <a:p>
            <a:pPr>
              <a:buFontTx/>
              <a:buAutoNum type="romanUcPeriod"/>
            </a:pPr>
            <a:endParaRPr lang="de-DE" altLang="de-DE" sz="200" dirty="0">
              <a:latin typeface="Flexo" pitchFamily="50" charset="0"/>
            </a:endParaRPr>
          </a:p>
        </p:txBody>
      </p:sp>
      <p:pic>
        <p:nvPicPr>
          <p:cNvPr id="20" name="Picture 19" descr="A picture containing wall, monitor&#10;&#10;Description automatically generated">
            <a:extLst>
              <a:ext uri="{FF2B5EF4-FFF2-40B4-BE49-F238E27FC236}">
                <a16:creationId xmlns:a16="http://schemas.microsoft.com/office/drawing/2014/main" id="{FF619F40-AC08-497F-A9DC-895D181B787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21" name="Subtitle 2">
            <a:extLst>
              <a:ext uri="{FF2B5EF4-FFF2-40B4-BE49-F238E27FC236}">
                <a16:creationId xmlns:a16="http://schemas.microsoft.com/office/drawing/2014/main" id="{AAC58FB0-0A00-459D-8EEB-D20E8F194166}"/>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840332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193800"/>
            <a:ext cx="9143999" cy="5029200"/>
          </a:xfrm>
          <a:prstGeom prst="rect">
            <a:avLst/>
          </a:prstGeom>
          <a:effectLst>
            <a:innerShdw blurRad="114300">
              <a:prstClr val="black"/>
            </a:innerShdw>
          </a:effectLst>
        </p:spPr>
      </p:pic>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4"/>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5"/>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Titel 2"/>
          <p:cNvSpPr txBox="1">
            <a:spLocks noChangeArrowheads="1"/>
          </p:cNvSpPr>
          <p:nvPr/>
        </p:nvSpPr>
        <p:spPr>
          <a:xfrm>
            <a:off x="304800" y="114300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solidFill>
                  <a:schemeClr val="bg1"/>
                </a:solidFill>
              </a:rPr>
              <a:t>Corona </a:t>
            </a:r>
            <a:r>
              <a:rPr lang="de-DE" altLang="de-DE" sz="3800" b="1" dirty="0" err="1">
                <a:solidFill>
                  <a:schemeClr val="bg1"/>
                </a:solidFill>
              </a:rPr>
              <a:t>Lessons</a:t>
            </a:r>
            <a:r>
              <a:rPr lang="de-DE" altLang="de-DE" sz="3800" b="1" dirty="0">
                <a:solidFill>
                  <a:schemeClr val="bg1"/>
                </a:solidFill>
              </a:rPr>
              <a:t> in Germany</a:t>
            </a:r>
            <a:endParaRPr lang="en-GB" altLang="de-DE" sz="3800" b="1" dirty="0">
              <a:solidFill>
                <a:schemeClr val="bg1"/>
              </a:solidFill>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17</a:t>
            </a:fld>
            <a:endParaRPr lang="en-US" sz="1000" dirty="0">
              <a:solidFill>
                <a:schemeClr val="bg1"/>
              </a:solidFill>
            </a:endParaRPr>
          </a:p>
        </p:txBody>
      </p:sp>
      <p:sp>
        <p:nvSpPr>
          <p:cNvPr id="11" name="Rechteck 7"/>
          <p:cNvSpPr>
            <a:spLocks noChangeArrowheads="1"/>
          </p:cNvSpPr>
          <p:nvPr/>
        </p:nvSpPr>
        <p:spPr bwMode="auto">
          <a:xfrm>
            <a:off x="146207" y="2329183"/>
            <a:ext cx="8915400" cy="3886200"/>
          </a:xfrm>
          <a:prstGeom prst="rect">
            <a:avLst/>
          </a:prstGeom>
          <a:solidFill>
            <a:schemeClr val="bg1">
              <a:alpha val="89000"/>
            </a:schemeClr>
          </a:solidFill>
          <a:ln>
            <a:noFill/>
          </a:ln>
          <a:effectLst>
            <a:innerShdw blurRad="63500" dist="50800" dir="13500000">
              <a:prstClr val="black">
                <a:alpha val="50000"/>
              </a:prstClr>
            </a:innerShdw>
          </a:effectLst>
        </p:spPr>
        <p:txBody>
          <a:bodyPr/>
          <a:lstStyle/>
          <a:p>
            <a:pPr>
              <a:defRPr/>
            </a:pPr>
            <a:endParaRPr lang="de-DE">
              <a:latin typeface="Arial" charset="0"/>
              <a:ea typeface="ＭＳ Ｐゴシック" charset="0"/>
              <a:cs typeface="ＭＳ Ｐゴシック" charset="0"/>
            </a:endParaRPr>
          </a:p>
        </p:txBody>
      </p:sp>
      <p:sp>
        <p:nvSpPr>
          <p:cNvPr id="13" name="Textfeld 12"/>
          <p:cNvSpPr txBox="1"/>
          <p:nvPr/>
        </p:nvSpPr>
        <p:spPr>
          <a:xfrm>
            <a:off x="376793" y="2335902"/>
            <a:ext cx="8613814" cy="4093428"/>
          </a:xfrm>
          <a:prstGeom prst="rect">
            <a:avLst/>
          </a:prstGeom>
          <a:noFill/>
        </p:spPr>
        <p:txBody>
          <a:bodyPr wrap="square">
            <a:spAutoFit/>
          </a:bodyPr>
          <a:lstStyle/>
          <a:p>
            <a:pPr>
              <a:defRPr/>
            </a:pPr>
            <a:r>
              <a:rPr lang="en-US" sz="2200" b="1" dirty="0"/>
              <a:t>It all depends on your risk management and your companies‘ interest:</a:t>
            </a:r>
          </a:p>
          <a:p>
            <a:pPr>
              <a:defRPr/>
            </a:pPr>
            <a:endParaRPr lang="en-US" sz="2200" b="1" dirty="0"/>
          </a:p>
          <a:p>
            <a:pPr marL="285750" indent="-285750">
              <a:buFont typeface="Arial" panose="020B0604020202020204" pitchFamily="34" charset="0"/>
              <a:buChar char="•"/>
              <a:defRPr/>
            </a:pPr>
            <a:r>
              <a:rPr lang="en-US" sz="2200" b="1" dirty="0"/>
              <a:t>In the automotive industry we are presently adding modified corona-clauses.</a:t>
            </a:r>
          </a:p>
          <a:p>
            <a:pPr marL="285750" indent="-285750">
              <a:buFont typeface="Arial" panose="020B0604020202020204" pitchFamily="34" charset="0"/>
              <a:buChar char="•"/>
              <a:defRPr/>
            </a:pPr>
            <a:endParaRPr lang="en-US" sz="2200" b="1" dirty="0"/>
          </a:p>
          <a:p>
            <a:pPr marL="285750" indent="-285750">
              <a:buFont typeface="Arial" panose="020B0604020202020204" pitchFamily="34" charset="0"/>
              <a:buChar char="•"/>
              <a:defRPr/>
            </a:pPr>
            <a:r>
              <a:rPr lang="en-US" sz="2200" b="1" dirty="0"/>
              <a:t>In the IT industry (e.g. optimization of licenses), we are presently deleting references to epidemics in force majeure clauses when purchasing manpower.</a:t>
            </a:r>
          </a:p>
          <a:p>
            <a:pPr marL="285750" indent="-285750">
              <a:buFont typeface="Arial" panose="020B0604020202020204" pitchFamily="34" charset="0"/>
              <a:buChar char="•"/>
              <a:defRPr/>
            </a:pPr>
            <a:endParaRPr lang="en-US" sz="2200" b="1" dirty="0"/>
          </a:p>
          <a:p>
            <a:pPr marL="285750" indent="-285750">
              <a:buFont typeface="Arial" panose="020B0604020202020204" pitchFamily="34" charset="0"/>
              <a:buChar char="•"/>
              <a:defRPr/>
            </a:pPr>
            <a:r>
              <a:rPr lang="en-US" sz="2200" b="1" dirty="0"/>
              <a:t>Example from Vietnam (textile industry): Avoiding purchasing in Asia via Hongkong to avoid legal costs and risks.</a:t>
            </a:r>
          </a:p>
          <a:p>
            <a:pPr marL="285750" indent="-285750">
              <a:buFont typeface="Arial" panose="020B0604020202020204" pitchFamily="34" charset="0"/>
              <a:buChar char="•"/>
              <a:defRPr/>
            </a:pPr>
            <a:endParaRPr lang="de-DE" dirty="0">
              <a:solidFill>
                <a:schemeClr val="bg1"/>
              </a:solidFill>
            </a:endParaRPr>
          </a:p>
        </p:txBody>
      </p:sp>
      <p:pic>
        <p:nvPicPr>
          <p:cNvPr id="14" name="Picture 13" descr="A picture containing wall, monitor&#10;&#10;Description automatically generated">
            <a:extLst>
              <a:ext uri="{FF2B5EF4-FFF2-40B4-BE49-F238E27FC236}">
                <a16:creationId xmlns:a16="http://schemas.microsoft.com/office/drawing/2014/main" id="{2F0D5541-3C2F-447C-BD0A-764B49C7473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5" name="Subtitle 2">
            <a:extLst>
              <a:ext uri="{FF2B5EF4-FFF2-40B4-BE49-F238E27FC236}">
                <a16:creationId xmlns:a16="http://schemas.microsoft.com/office/drawing/2014/main" id="{E64E970F-CB38-4B5F-AA90-367BDA298DAE}"/>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7824899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29" name="Picture 2"/>
          <p:cNvPicPr>
            <a:picLocks noChangeAspect="1" noChangeArrowheads="1"/>
          </p:cNvPicPr>
          <p:nvPr/>
        </p:nvPicPr>
        <p:blipFill>
          <a:blip r:embed="rId6">
            <a:duotone>
              <a:srgbClr val="BBE0E3">
                <a:shade val="45000"/>
                <a:satMod val="135000"/>
              </a:srgbClr>
              <a:prstClr val="white"/>
            </a:duotone>
          </a:blip>
          <a:srcRect/>
          <a:stretch>
            <a:fillRect/>
          </a:stretch>
        </p:blipFill>
        <p:spPr bwMode="auto">
          <a:xfrm>
            <a:off x="762000" y="940810"/>
            <a:ext cx="8686800" cy="5764790"/>
          </a:xfrm>
          <a:prstGeom prst="rect">
            <a:avLst/>
          </a:prstGeom>
          <a:ln>
            <a:noFill/>
          </a:ln>
          <a:effectLst>
            <a:softEdge rad="112500"/>
          </a:effectLst>
        </p:spPr>
      </p:pic>
      <p:pic>
        <p:nvPicPr>
          <p:cNvPr id="30" name="Grafik 13"/>
          <p:cNvPicPr>
            <a:picLocks noChangeAspect="1" noChangeArrowheads="1"/>
          </p:cNvPicPr>
          <p:nvPr/>
        </p:nvPicPr>
        <p:blipFill>
          <a:blip r:embed="rId7">
            <a:extLst>
              <a:ext uri="{28A0092B-C50C-407E-A947-70E740481C1C}">
                <a14:useLocalDpi xmlns:a14="http://schemas.microsoft.com/office/drawing/2010/main" val="0"/>
              </a:ext>
            </a:extLst>
          </a:blip>
          <a:srcRect r="23001" b="27464"/>
          <a:stretch>
            <a:fillRect/>
          </a:stretch>
        </p:blipFill>
        <p:spPr bwMode="auto">
          <a:xfrm>
            <a:off x="6996930" y="3876645"/>
            <a:ext cx="1557338" cy="1857497"/>
          </a:xfrm>
          <a:prstGeom prst="rect">
            <a:avLst/>
          </a:prstGeom>
          <a:noFill/>
          <a:ln>
            <a:noFill/>
          </a:ln>
          <a:effectLst>
            <a:outerShdw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fik 30"/>
          <p:cNvPicPr>
            <a:picLocks noChangeAspect="1"/>
          </p:cNvPicPr>
          <p:nvPr/>
        </p:nvPicPr>
        <p:blipFill rotWithShape="1">
          <a:blip r:embed="rId8"/>
          <a:srcRect l="5233" t="24096" r="5226" b="23845"/>
          <a:stretch/>
        </p:blipFill>
        <p:spPr>
          <a:xfrm>
            <a:off x="5448916" y="2404800"/>
            <a:ext cx="2281561" cy="1205048"/>
          </a:xfrm>
          <a:prstGeom prst="rect">
            <a:avLst/>
          </a:prstGeom>
          <a:ln>
            <a:noFill/>
          </a:ln>
          <a:effectLst>
            <a:outerShdw blurRad="50800" dist="50800" dir="5400000" algn="ctr" rotWithShape="0">
              <a:srgbClr val="000000">
                <a:alpha val="0"/>
              </a:srgbClr>
            </a:outerShdw>
            <a:softEdge rad="112500"/>
          </a:effectLst>
        </p:spPr>
      </p:pic>
      <p:sp>
        <p:nvSpPr>
          <p:cNvPr id="32" name="Titel 1"/>
          <p:cNvSpPr txBox="1">
            <a:spLocks noChangeArrowheads="1"/>
          </p:cNvSpPr>
          <p:nvPr/>
        </p:nvSpPr>
        <p:spPr bwMode="auto">
          <a:xfrm>
            <a:off x="20638" y="1549400"/>
            <a:ext cx="9428162" cy="1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2pPr>
            <a:lvl3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3pPr>
            <a:lvl4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4pPr>
            <a:lvl5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5pPr>
            <a:lvl6pPr marL="4572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6pPr>
            <a:lvl7pPr marL="9144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7pPr>
            <a:lvl8pPr marL="13716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8pPr>
            <a:lvl9pPr marL="18288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„International“ is complex: Troubled Waters</a:t>
            </a:r>
            <a:b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b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      </a:t>
            </a:r>
            <a:endParaRPr kumimoji="0" lang="en-US" altLang="de-DE" sz="3800" b="1" i="0" u="none" strike="noStrike" kern="0" cap="none" spc="0" normalizeH="0" baseline="0" dirty="0">
              <a:ln>
                <a:noFill/>
              </a:ln>
              <a:solidFill>
                <a:srgbClr val="FFC000"/>
              </a:solidFill>
              <a:effectLst/>
              <a:uLnTx/>
              <a:uFillTx/>
              <a:ea typeface="MS PGothic" panose="020B0600070205080204" pitchFamily="34" charset="-128"/>
            </a:endParaRPr>
          </a:p>
        </p:txBody>
      </p:sp>
      <p:pic>
        <p:nvPicPr>
          <p:cNvPr id="33" name="Grafik 32"/>
          <p:cNvPicPr>
            <a:picLocks noChangeAspect="1"/>
          </p:cNvPicPr>
          <p:nvPr/>
        </p:nvPicPr>
        <p:blipFill>
          <a:blip r:embed="rId9"/>
          <a:stretch>
            <a:fillRect/>
          </a:stretch>
        </p:blipFill>
        <p:spPr>
          <a:xfrm>
            <a:off x="243960" y="3448327"/>
            <a:ext cx="1401506" cy="1273191"/>
          </a:xfrm>
          <a:prstGeom prst="rect">
            <a:avLst/>
          </a:prstGeom>
          <a:ln>
            <a:noFill/>
          </a:ln>
          <a:effectLst>
            <a:outerShdw blurRad="50800" dist="50800" dir="5400000" algn="ctr" rotWithShape="0">
              <a:srgbClr val="000000">
                <a:alpha val="0"/>
              </a:srgbClr>
            </a:outerShdw>
            <a:softEdge rad="112500"/>
          </a:effectLst>
        </p:spPr>
      </p:pic>
      <p:pic>
        <p:nvPicPr>
          <p:cNvPr id="34" name="Grafik 33"/>
          <p:cNvPicPr>
            <a:picLocks noChangeAspect="1"/>
          </p:cNvPicPr>
          <p:nvPr/>
        </p:nvPicPr>
        <p:blipFill rotWithShape="1">
          <a:blip r:embed="rId10"/>
          <a:srcRect l="-517" t="14435" r="1045" b="12668"/>
          <a:stretch/>
        </p:blipFill>
        <p:spPr>
          <a:xfrm>
            <a:off x="5503928" y="4966754"/>
            <a:ext cx="1811045" cy="1205699"/>
          </a:xfrm>
          <a:prstGeom prst="rect">
            <a:avLst/>
          </a:prstGeom>
          <a:ln>
            <a:noFill/>
          </a:ln>
          <a:effectLst>
            <a:outerShdw blurRad="50800" dist="50800" dir="5400000" algn="ctr" rotWithShape="0">
              <a:srgbClr val="000000">
                <a:alpha val="0"/>
              </a:srgbClr>
            </a:outerShdw>
            <a:softEdge rad="112500"/>
          </a:effectLst>
        </p:spPr>
      </p:pic>
      <p:pic>
        <p:nvPicPr>
          <p:cNvPr id="35" name="Grafik 34"/>
          <p:cNvPicPr>
            <a:picLocks noChangeAspect="1"/>
          </p:cNvPicPr>
          <p:nvPr/>
        </p:nvPicPr>
        <p:blipFill>
          <a:blip r:embed="rId11"/>
          <a:stretch>
            <a:fillRect/>
          </a:stretch>
        </p:blipFill>
        <p:spPr>
          <a:xfrm>
            <a:off x="4473661" y="1553722"/>
            <a:ext cx="1432471" cy="865970"/>
          </a:xfrm>
          <a:prstGeom prst="rect">
            <a:avLst/>
          </a:prstGeom>
          <a:ln>
            <a:noFill/>
          </a:ln>
          <a:effectLst>
            <a:outerShdw blurRad="50800" dist="50800" dir="5400000" algn="ctr" rotWithShape="0">
              <a:srgbClr val="000000">
                <a:alpha val="0"/>
              </a:srgbClr>
            </a:outerShdw>
            <a:softEdge rad="112500"/>
          </a:effectLst>
        </p:spPr>
      </p:pic>
      <p:pic>
        <p:nvPicPr>
          <p:cNvPr id="36" name="Grafik 35"/>
          <p:cNvPicPr>
            <a:picLocks noChangeAspect="1"/>
          </p:cNvPicPr>
          <p:nvPr/>
        </p:nvPicPr>
        <p:blipFill>
          <a:blip r:embed="rId12"/>
          <a:stretch>
            <a:fillRect/>
          </a:stretch>
        </p:blipFill>
        <p:spPr>
          <a:xfrm>
            <a:off x="7259812" y="2940543"/>
            <a:ext cx="1526126" cy="922587"/>
          </a:xfrm>
          <a:prstGeom prst="rect">
            <a:avLst/>
          </a:prstGeom>
          <a:ln>
            <a:noFill/>
          </a:ln>
          <a:effectLst>
            <a:outerShdw blurRad="50800" dist="50800" dir="5400000" algn="ctr" rotWithShape="0">
              <a:srgbClr val="000000">
                <a:alpha val="0"/>
              </a:srgbClr>
            </a:outerShdw>
            <a:softEdge rad="112500"/>
          </a:effectLst>
        </p:spPr>
      </p:pic>
      <p:pic>
        <p:nvPicPr>
          <p:cNvPr id="37" name="Grafik 36"/>
          <p:cNvPicPr>
            <a:picLocks noChangeAspect="1"/>
          </p:cNvPicPr>
          <p:nvPr/>
        </p:nvPicPr>
        <p:blipFill>
          <a:blip r:embed="rId13"/>
          <a:stretch>
            <a:fillRect/>
          </a:stretch>
        </p:blipFill>
        <p:spPr>
          <a:xfrm>
            <a:off x="7573641" y="1622290"/>
            <a:ext cx="1226396" cy="741392"/>
          </a:xfrm>
          <a:prstGeom prst="rect">
            <a:avLst/>
          </a:prstGeom>
          <a:ln>
            <a:noFill/>
          </a:ln>
          <a:effectLst>
            <a:outerShdw blurRad="50800" dist="50800" dir="5400000" algn="ctr" rotWithShape="0">
              <a:srgbClr val="000000">
                <a:alpha val="0"/>
              </a:srgbClr>
            </a:outerShdw>
            <a:softEdge rad="112500"/>
          </a:effectLst>
        </p:spPr>
      </p:pic>
      <p:cxnSp>
        <p:nvCxnSpPr>
          <p:cNvPr id="38" name="Gerade Verbindung 10"/>
          <p:cNvCxnSpPr/>
          <p:nvPr/>
        </p:nvCxnSpPr>
        <p:spPr>
          <a:xfrm>
            <a:off x="3708400" y="1701800"/>
            <a:ext cx="0" cy="4643743"/>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pic>
        <p:nvPicPr>
          <p:cNvPr id="39" name="Picture 6"/>
          <p:cNvPicPr>
            <a:picLocks noChangeAspect="1" noChangeArrowheads="1"/>
          </p:cNvPicPr>
          <p:nvPr/>
        </p:nvPicPr>
        <p:blipFill>
          <a:blip r:embed="rId14" cstate="print"/>
          <a:srcRect/>
          <a:stretch>
            <a:fillRect/>
          </a:stretch>
        </p:blipFill>
        <p:spPr bwMode="auto">
          <a:xfrm>
            <a:off x="1720633" y="2983840"/>
            <a:ext cx="1601636" cy="969392"/>
          </a:xfrm>
          <a:prstGeom prst="rect">
            <a:avLst/>
          </a:prstGeom>
          <a:ln>
            <a:noFill/>
          </a:ln>
          <a:effectLst>
            <a:outerShdw blurRad="50800" dist="50800" dir="5400000" algn="ctr" rotWithShape="0">
              <a:srgbClr val="000000">
                <a:alpha val="0"/>
              </a:srgbClr>
            </a:outerShdw>
            <a:softEdge rad="112500"/>
          </a:effectLst>
        </p:spPr>
      </p:pic>
      <p:pic>
        <p:nvPicPr>
          <p:cNvPr id="40" name="Picture 2"/>
          <p:cNvPicPr>
            <a:picLocks noChangeAspect="1" noChangeArrowheads="1"/>
          </p:cNvPicPr>
          <p:nvPr/>
        </p:nvPicPr>
        <p:blipFill>
          <a:blip r:embed="rId15" cstate="print"/>
          <a:srcRect/>
          <a:stretch>
            <a:fillRect/>
          </a:stretch>
        </p:blipFill>
        <p:spPr bwMode="auto">
          <a:xfrm>
            <a:off x="1949016" y="1702283"/>
            <a:ext cx="1542864" cy="1112876"/>
          </a:xfrm>
          <a:prstGeom prst="rect">
            <a:avLst/>
          </a:prstGeom>
          <a:ln>
            <a:noFill/>
          </a:ln>
          <a:effectLst>
            <a:outerShdw blurRad="50800" dist="50800" dir="5400000" algn="ctr" rotWithShape="0">
              <a:srgbClr val="000000">
                <a:alpha val="0"/>
              </a:srgbClr>
            </a:outerShdw>
            <a:softEdge rad="112500"/>
          </a:effectLst>
        </p:spPr>
      </p:pic>
      <p:pic>
        <p:nvPicPr>
          <p:cNvPr id="41" name="Picture 3"/>
          <p:cNvPicPr>
            <a:picLocks noChangeAspect="1" noChangeArrowheads="1"/>
          </p:cNvPicPr>
          <p:nvPr/>
        </p:nvPicPr>
        <p:blipFill rotWithShape="1">
          <a:blip r:embed="rId16"/>
          <a:srcRect l="27116" t="25425" r="29331" b="17717"/>
          <a:stretch/>
        </p:blipFill>
        <p:spPr bwMode="auto">
          <a:xfrm>
            <a:off x="433990" y="4835156"/>
            <a:ext cx="1727074" cy="1364118"/>
          </a:xfrm>
          <a:prstGeom prst="rect">
            <a:avLst/>
          </a:prstGeom>
          <a:ln>
            <a:noFill/>
          </a:ln>
          <a:effectLst>
            <a:outerShdw blurRad="50800" dist="50800" dir="5400000" algn="ctr" rotWithShape="0">
              <a:srgbClr val="000000">
                <a:alpha val="10000"/>
              </a:srgbClr>
            </a:outerShdw>
            <a:softEdge rad="112500"/>
          </a:effectLst>
        </p:spPr>
      </p:pic>
      <p:pic>
        <p:nvPicPr>
          <p:cNvPr id="42" name="Picture 2"/>
          <p:cNvPicPr>
            <a:picLocks noChangeAspect="1" noChangeArrowheads="1"/>
          </p:cNvPicPr>
          <p:nvPr/>
        </p:nvPicPr>
        <p:blipFill>
          <a:blip r:embed="rId17"/>
          <a:srcRect/>
          <a:stretch>
            <a:fillRect/>
          </a:stretch>
        </p:blipFill>
        <p:spPr bwMode="auto">
          <a:xfrm>
            <a:off x="2541" y="2199615"/>
            <a:ext cx="2038350" cy="899905"/>
          </a:xfrm>
          <a:prstGeom prst="rect">
            <a:avLst/>
          </a:prstGeom>
          <a:ln>
            <a:noFill/>
          </a:ln>
          <a:effectLst>
            <a:outerShdw blurRad="50800" dist="50800" dir="5400000" algn="ctr" rotWithShape="0">
              <a:srgbClr val="000000">
                <a:alpha val="0"/>
              </a:srgbClr>
            </a:outerShdw>
            <a:softEdge rad="112500"/>
          </a:effectLst>
        </p:spPr>
      </p:pic>
      <p:sp>
        <p:nvSpPr>
          <p:cNvPr id="43" name="Textfeld 42"/>
          <p:cNvSpPr txBox="1"/>
          <p:nvPr/>
        </p:nvSpPr>
        <p:spPr>
          <a:xfrm>
            <a:off x="2614251" y="5521235"/>
            <a:ext cx="2571920" cy="400110"/>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Comparison</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of</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4" name="Textfeld 43"/>
          <p:cNvSpPr txBox="1"/>
          <p:nvPr/>
        </p:nvSpPr>
        <p:spPr>
          <a:xfrm>
            <a:off x="4355975" y="3746521"/>
            <a:ext cx="1407800" cy="707886"/>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DAEDEF"/>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Priv. </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Int‘I</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5" name="Textfeld 44"/>
          <p:cNvSpPr txBox="1"/>
          <p:nvPr/>
        </p:nvSpPr>
        <p:spPr>
          <a:xfrm>
            <a:off x="2046303" y="4146363"/>
            <a:ext cx="1330816" cy="707886"/>
          </a:xfrm>
          <a:prstGeom prst="rect">
            <a:avLst/>
          </a:prstGeom>
          <a:gradFill rotWithShape="1">
            <a:gsLst>
              <a:gs pos="0">
                <a:srgbClr val="BBE0E3">
                  <a:tint val="50000"/>
                  <a:satMod val="300000"/>
                  <a:alpha val="4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Int‘l</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Proc.Law</a:t>
            </a:r>
            <a:endPar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18</a:t>
            </a:fld>
            <a:endParaRPr lang="en-US" sz="1000" dirty="0">
              <a:solidFill>
                <a:schemeClr val="bg1"/>
              </a:solidFill>
            </a:endParaRPr>
          </a:p>
        </p:txBody>
      </p:sp>
      <p:pic>
        <p:nvPicPr>
          <p:cNvPr id="25" name="Picture 24" descr="A picture containing wall, monitor&#10;&#10;Description automatically generated">
            <a:extLst>
              <a:ext uri="{FF2B5EF4-FFF2-40B4-BE49-F238E27FC236}">
                <a16:creationId xmlns:a16="http://schemas.microsoft.com/office/drawing/2014/main" id="{AC9B14DF-3B87-4BAA-9AAB-81A843A2A0F8}"/>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26" name="Subtitle 2">
            <a:extLst>
              <a:ext uri="{FF2B5EF4-FFF2-40B4-BE49-F238E27FC236}">
                <a16:creationId xmlns:a16="http://schemas.microsoft.com/office/drawing/2014/main" id="{4D440626-42FE-4451-BC30-0394228B6AE9}"/>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21409490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11" name="Picture 2"/>
          <p:cNvPicPr>
            <a:picLocks noChangeAspect="1" noChangeArrowheads="1"/>
          </p:cNvPicPr>
          <p:nvPr/>
        </p:nvPicPr>
        <p:blipFill>
          <a:blip r:embed="rId6">
            <a:duotone>
              <a:schemeClr val="accent1">
                <a:shade val="45000"/>
                <a:satMod val="135000"/>
              </a:schemeClr>
              <a:prstClr val="white"/>
            </a:duotone>
          </a:blip>
          <a:srcRect/>
          <a:stretch>
            <a:fillRect/>
          </a:stretch>
        </p:blipFill>
        <p:spPr bwMode="auto">
          <a:xfrm>
            <a:off x="797357" y="1467552"/>
            <a:ext cx="6413509" cy="5476850"/>
          </a:xfrm>
          <a:prstGeom prst="rect">
            <a:avLst/>
          </a:prstGeom>
          <a:ln>
            <a:noFill/>
          </a:ln>
          <a:effectLst>
            <a:softEdge rad="112500"/>
          </a:effectLst>
        </p:spPr>
      </p:pic>
      <p:pic>
        <p:nvPicPr>
          <p:cNvPr id="13" name="Grafik 13"/>
          <p:cNvPicPr>
            <a:picLocks noChangeAspect="1" noChangeArrowheads="1"/>
          </p:cNvPicPr>
          <p:nvPr/>
        </p:nvPicPr>
        <p:blipFill>
          <a:blip r:embed="rId7">
            <a:extLst>
              <a:ext uri="{28A0092B-C50C-407E-A947-70E740481C1C}">
                <a14:useLocalDpi xmlns:a14="http://schemas.microsoft.com/office/drawing/2010/main" val="0"/>
              </a:ext>
            </a:extLst>
          </a:blip>
          <a:srcRect r="23001" b="27464"/>
          <a:stretch>
            <a:fillRect/>
          </a:stretch>
        </p:blipFill>
        <p:spPr bwMode="auto">
          <a:xfrm>
            <a:off x="6327775" y="3894138"/>
            <a:ext cx="1557338" cy="2044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Grafik 13"/>
          <p:cNvPicPr>
            <a:picLocks noChangeAspect="1"/>
          </p:cNvPicPr>
          <p:nvPr/>
        </p:nvPicPr>
        <p:blipFill rotWithShape="1">
          <a:blip r:embed="rId8"/>
          <a:srcRect l="5233" t="24096" r="5226" b="23845"/>
          <a:stretch/>
        </p:blipFill>
        <p:spPr>
          <a:xfrm>
            <a:off x="5292080" y="2678568"/>
            <a:ext cx="2281561" cy="1326496"/>
          </a:xfrm>
          <a:prstGeom prst="rect">
            <a:avLst/>
          </a:prstGeom>
          <a:ln>
            <a:noFill/>
          </a:ln>
          <a:effectLst>
            <a:softEdge rad="112500"/>
          </a:effectLst>
        </p:spPr>
      </p:pic>
      <p:sp>
        <p:nvSpPr>
          <p:cNvPr id="15" name="Titel 1"/>
          <p:cNvSpPr txBox="1">
            <a:spLocks noChangeArrowheads="1"/>
          </p:cNvSpPr>
          <p:nvPr/>
        </p:nvSpPr>
        <p:spPr>
          <a:xfrm>
            <a:off x="323850" y="1090613"/>
            <a:ext cx="8064500" cy="509587"/>
          </a:xfrm>
          <a:prstGeom prst="rect">
            <a:avLst/>
          </a:prstGeom>
        </p:spPr>
        <p:txBody>
          <a:bodyPr vert="horz" lIns="91440" tIns="45720" rIns="91440" bIns="45720" rtlCol="0" anchor="b">
            <a:normAutofit fontScale="77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b="1" dirty="0" err="1"/>
              <a:t>Risk</a:t>
            </a:r>
            <a:r>
              <a:rPr lang="de-DE" altLang="de-DE" b="1" dirty="0"/>
              <a:t> </a:t>
            </a:r>
            <a:r>
              <a:rPr lang="de-DE" altLang="de-DE" b="1" dirty="0" err="1"/>
              <a:t>management</a:t>
            </a:r>
            <a:r>
              <a:rPr lang="de-DE" altLang="de-DE" b="1" dirty="0"/>
              <a:t> </a:t>
            </a:r>
            <a:r>
              <a:rPr lang="de-DE" altLang="de-DE" b="1" dirty="0" err="1"/>
              <a:t>is</a:t>
            </a:r>
            <a:r>
              <a:rPr lang="de-DE" altLang="de-DE" b="1" dirty="0"/>
              <a:t> </a:t>
            </a:r>
            <a:r>
              <a:rPr lang="de-DE" altLang="de-DE" b="1" dirty="0" err="1"/>
              <a:t>important</a:t>
            </a:r>
            <a:endParaRPr lang="de-DE" altLang="de-DE" b="1" dirty="0">
              <a:solidFill>
                <a:srgbClr val="FFC000"/>
              </a:solidFill>
            </a:endParaRPr>
          </a:p>
        </p:txBody>
      </p:sp>
      <p:pic>
        <p:nvPicPr>
          <p:cNvPr id="16" name="Grafik 15"/>
          <p:cNvPicPr>
            <a:picLocks noChangeAspect="1"/>
          </p:cNvPicPr>
          <p:nvPr/>
        </p:nvPicPr>
        <p:blipFill>
          <a:blip r:embed="rId9"/>
          <a:stretch>
            <a:fillRect/>
          </a:stretch>
        </p:blipFill>
        <p:spPr>
          <a:xfrm>
            <a:off x="204673" y="3193385"/>
            <a:ext cx="1401506" cy="1401506"/>
          </a:xfrm>
          <a:prstGeom prst="rect">
            <a:avLst/>
          </a:prstGeom>
          <a:ln>
            <a:noFill/>
          </a:ln>
          <a:effectLst>
            <a:softEdge rad="112500"/>
          </a:effectLst>
        </p:spPr>
      </p:pic>
      <p:pic>
        <p:nvPicPr>
          <p:cNvPr id="17" name="Grafik 16"/>
          <p:cNvPicPr>
            <a:picLocks noChangeAspect="1"/>
          </p:cNvPicPr>
          <p:nvPr/>
        </p:nvPicPr>
        <p:blipFill rotWithShape="1">
          <a:blip r:embed="rId10"/>
          <a:srcRect l="-517" t="14435" r="1045" b="12668"/>
          <a:stretch/>
        </p:blipFill>
        <p:spPr>
          <a:xfrm>
            <a:off x="6590930" y="4882598"/>
            <a:ext cx="1811045" cy="1327212"/>
          </a:xfrm>
          <a:prstGeom prst="rect">
            <a:avLst/>
          </a:prstGeom>
          <a:ln>
            <a:noFill/>
          </a:ln>
          <a:effectLst>
            <a:softEdge rad="112500"/>
          </a:effectLst>
        </p:spPr>
      </p:pic>
      <p:pic>
        <p:nvPicPr>
          <p:cNvPr id="18" name="Grafik 17"/>
          <p:cNvPicPr>
            <a:picLocks noChangeAspect="1"/>
          </p:cNvPicPr>
          <p:nvPr/>
        </p:nvPicPr>
        <p:blipFill>
          <a:blip r:embed="rId11"/>
          <a:stretch>
            <a:fillRect/>
          </a:stretch>
        </p:blipFill>
        <p:spPr>
          <a:xfrm>
            <a:off x="5103410" y="1740401"/>
            <a:ext cx="1432471" cy="953244"/>
          </a:xfrm>
          <a:prstGeom prst="rect">
            <a:avLst/>
          </a:prstGeom>
          <a:ln>
            <a:noFill/>
          </a:ln>
          <a:effectLst>
            <a:softEdge rad="112500"/>
          </a:effectLst>
        </p:spPr>
      </p:pic>
      <p:pic>
        <p:nvPicPr>
          <p:cNvPr id="19" name="Grafik 18"/>
          <p:cNvPicPr>
            <a:picLocks noChangeAspect="1"/>
          </p:cNvPicPr>
          <p:nvPr/>
        </p:nvPicPr>
        <p:blipFill>
          <a:blip r:embed="rId12"/>
          <a:stretch>
            <a:fillRect/>
          </a:stretch>
        </p:blipFill>
        <p:spPr>
          <a:xfrm>
            <a:off x="7092280" y="3133512"/>
            <a:ext cx="1526126" cy="1015568"/>
          </a:xfrm>
          <a:prstGeom prst="rect">
            <a:avLst/>
          </a:prstGeom>
          <a:ln>
            <a:noFill/>
          </a:ln>
          <a:effectLst>
            <a:softEdge rad="112500"/>
          </a:effectLst>
        </p:spPr>
      </p:pic>
      <p:pic>
        <p:nvPicPr>
          <p:cNvPr id="20" name="Grafik 19"/>
          <p:cNvPicPr>
            <a:picLocks noChangeAspect="1"/>
          </p:cNvPicPr>
          <p:nvPr/>
        </p:nvPicPr>
        <p:blipFill>
          <a:blip r:embed="rId13"/>
          <a:stretch>
            <a:fillRect/>
          </a:stretch>
        </p:blipFill>
        <p:spPr>
          <a:xfrm>
            <a:off x="6732164" y="1680967"/>
            <a:ext cx="1226396" cy="816111"/>
          </a:xfrm>
          <a:prstGeom prst="rect">
            <a:avLst/>
          </a:prstGeom>
          <a:ln>
            <a:noFill/>
          </a:ln>
          <a:effectLst>
            <a:softEdge rad="112500"/>
          </a:effectLst>
        </p:spPr>
      </p:pic>
      <p:cxnSp>
        <p:nvCxnSpPr>
          <p:cNvPr id="21" name="Gerade Verbindung 10"/>
          <p:cNvCxnSpPr/>
          <p:nvPr/>
        </p:nvCxnSpPr>
        <p:spPr>
          <a:xfrm>
            <a:off x="3708400" y="1701800"/>
            <a:ext cx="0" cy="5111750"/>
          </a:xfrm>
          <a:prstGeom prst="line">
            <a:avLst/>
          </a:prstGeom>
        </p:spPr>
        <p:style>
          <a:lnRef idx="2">
            <a:schemeClr val="accent1"/>
          </a:lnRef>
          <a:fillRef idx="0">
            <a:schemeClr val="accent1"/>
          </a:fillRef>
          <a:effectRef idx="1">
            <a:schemeClr val="accent1"/>
          </a:effectRef>
          <a:fontRef idx="minor">
            <a:schemeClr val="tx1"/>
          </a:fontRef>
        </p:style>
      </p:cxnSp>
      <p:pic>
        <p:nvPicPr>
          <p:cNvPr id="22" name="Picture 6"/>
          <p:cNvPicPr>
            <a:picLocks noChangeAspect="1" noChangeArrowheads="1"/>
          </p:cNvPicPr>
          <p:nvPr/>
        </p:nvPicPr>
        <p:blipFill>
          <a:blip r:embed="rId14" cstate="print"/>
          <a:srcRect/>
          <a:stretch>
            <a:fillRect/>
          </a:stretch>
        </p:blipFill>
        <p:spPr bwMode="auto">
          <a:xfrm>
            <a:off x="1403648" y="3212976"/>
            <a:ext cx="1601636" cy="1067090"/>
          </a:xfrm>
          <a:prstGeom prst="rect">
            <a:avLst/>
          </a:prstGeom>
          <a:ln>
            <a:noFill/>
          </a:ln>
          <a:effectLst>
            <a:softEdge rad="112500"/>
          </a:effectLst>
        </p:spPr>
      </p:pic>
      <p:pic>
        <p:nvPicPr>
          <p:cNvPr id="23" name="Picture 2"/>
          <p:cNvPicPr>
            <a:picLocks noChangeAspect="1" noChangeArrowheads="1"/>
          </p:cNvPicPr>
          <p:nvPr/>
        </p:nvPicPr>
        <p:blipFill>
          <a:blip r:embed="rId15" cstate="print"/>
          <a:srcRect/>
          <a:stretch>
            <a:fillRect/>
          </a:stretch>
        </p:blipFill>
        <p:spPr bwMode="auto">
          <a:xfrm>
            <a:off x="3041065" y="1691899"/>
            <a:ext cx="1542864" cy="1225034"/>
          </a:xfrm>
          <a:prstGeom prst="rect">
            <a:avLst/>
          </a:prstGeom>
          <a:ln>
            <a:noFill/>
          </a:ln>
          <a:effectLst>
            <a:softEdge rad="112500"/>
          </a:effectLst>
        </p:spPr>
      </p:pic>
      <p:pic>
        <p:nvPicPr>
          <p:cNvPr id="24" name="Picture 3"/>
          <p:cNvPicPr>
            <a:picLocks noChangeAspect="1" noChangeArrowheads="1"/>
          </p:cNvPicPr>
          <p:nvPr/>
        </p:nvPicPr>
        <p:blipFill rotWithShape="1">
          <a:blip r:embed="rId16"/>
          <a:srcRect l="27116" t="25425" r="29331" b="17717"/>
          <a:stretch/>
        </p:blipFill>
        <p:spPr bwMode="auto">
          <a:xfrm>
            <a:off x="154785" y="4598329"/>
            <a:ext cx="1727074" cy="1501597"/>
          </a:xfrm>
          <a:prstGeom prst="rect">
            <a:avLst/>
          </a:prstGeom>
          <a:ln>
            <a:noFill/>
          </a:ln>
          <a:effectLst>
            <a:softEdge rad="112500"/>
          </a:effectLst>
        </p:spPr>
      </p:pic>
      <p:pic>
        <p:nvPicPr>
          <p:cNvPr id="25" name="Picture 2"/>
          <p:cNvPicPr>
            <a:picLocks noChangeAspect="1" noChangeArrowheads="1"/>
          </p:cNvPicPr>
          <p:nvPr/>
        </p:nvPicPr>
        <p:blipFill>
          <a:blip r:embed="rId17"/>
          <a:srcRect/>
          <a:stretch>
            <a:fillRect/>
          </a:stretch>
        </p:blipFill>
        <p:spPr bwMode="auto">
          <a:xfrm>
            <a:off x="138002" y="2086916"/>
            <a:ext cx="2038350" cy="990600"/>
          </a:xfrm>
          <a:prstGeom prst="rect">
            <a:avLst/>
          </a:prstGeom>
          <a:ln>
            <a:noFill/>
          </a:ln>
          <a:effectLst>
            <a:softEdge rad="112500"/>
          </a:effectLst>
        </p:spPr>
      </p:pic>
      <p:sp>
        <p:nvSpPr>
          <p:cNvPr id="26" name="Textfeld 25"/>
          <p:cNvSpPr txBox="1"/>
          <p:nvPr/>
        </p:nvSpPr>
        <p:spPr>
          <a:xfrm>
            <a:off x="2103687" y="5688364"/>
            <a:ext cx="2588249" cy="400110"/>
          </a:xfrm>
          <a:prstGeom prst="rect">
            <a:avLst/>
          </a:prstGeom>
          <a:gradFill>
            <a:gsLst>
              <a:gs pos="0">
                <a:schemeClr val="accent1">
                  <a:tint val="50000"/>
                  <a:satMod val="300000"/>
                  <a:alpha val="0"/>
                </a:schemeClr>
              </a:gs>
              <a:gs pos="35000">
                <a:schemeClr val="accent1">
                  <a:tint val="37000"/>
                  <a:satMod val="300000"/>
                </a:schemeClr>
              </a:gs>
              <a:gs pos="100000">
                <a:schemeClr val="accent1">
                  <a:tint val="15000"/>
                  <a:satMod val="350000"/>
                </a:schemeClr>
              </a:gs>
            </a:gsLst>
          </a:gradFill>
        </p:spPr>
        <p:style>
          <a:lnRef idx="1">
            <a:schemeClr val="accent1"/>
          </a:lnRef>
          <a:fillRef idx="2">
            <a:schemeClr val="accent1"/>
          </a:fillRef>
          <a:effectRef idx="1">
            <a:schemeClr val="accent1"/>
          </a:effectRef>
          <a:fontRef idx="minor">
            <a:schemeClr val="dk1"/>
          </a:fontRef>
        </p:style>
        <p:txBody>
          <a:bodyPr wrap="square">
            <a:spAutoFit/>
          </a:bodyPr>
          <a:lstStyle/>
          <a:p>
            <a:pPr>
              <a:defRPr/>
            </a:pPr>
            <a:r>
              <a:rPr lang="de-DE" sz="2000" b="1" dirty="0" err="1">
                <a:ln w="10541" cmpd="sng">
                  <a:solidFill>
                    <a:schemeClr val="accent1">
                      <a:shade val="88000"/>
                      <a:satMod val="110000"/>
                    </a:schemeClr>
                  </a:solidFill>
                  <a:prstDash val="solid"/>
                </a:ln>
                <a:solidFill>
                  <a:srgbClr val="0070C0"/>
                </a:solidFill>
              </a:rPr>
              <a:t>Comparison</a:t>
            </a:r>
            <a:r>
              <a:rPr lang="de-DE" sz="20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de-DE" sz="2000" b="1" dirty="0" err="1">
                <a:ln w="10541" cmpd="sng">
                  <a:solidFill>
                    <a:schemeClr val="accent1">
                      <a:shade val="88000"/>
                      <a:satMod val="110000"/>
                    </a:schemeClr>
                  </a:solidFill>
                  <a:prstDash val="solid"/>
                </a:ln>
                <a:solidFill>
                  <a:srgbClr val="0070C0"/>
                </a:solidFill>
              </a:rPr>
              <a:t>of</a:t>
            </a:r>
            <a:r>
              <a:rPr lang="de-DE" sz="2000" b="1" dirty="0">
                <a:ln w="10541" cmpd="sng">
                  <a:solidFill>
                    <a:schemeClr val="accent1">
                      <a:shade val="88000"/>
                      <a:satMod val="110000"/>
                    </a:schemeClr>
                  </a:solidFill>
                  <a:prstDash val="solid"/>
                </a:ln>
                <a:solidFill>
                  <a:srgbClr val="0070C0"/>
                </a:solidFill>
              </a:rPr>
              <a:t> Law</a:t>
            </a:r>
          </a:p>
        </p:txBody>
      </p:sp>
      <p:sp>
        <p:nvSpPr>
          <p:cNvPr id="27" name="Textfeld 26"/>
          <p:cNvSpPr txBox="1"/>
          <p:nvPr/>
        </p:nvSpPr>
        <p:spPr>
          <a:xfrm>
            <a:off x="4543170" y="3746521"/>
            <a:ext cx="604894"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IPR</a:t>
            </a:r>
          </a:p>
        </p:txBody>
      </p:sp>
      <p:sp>
        <p:nvSpPr>
          <p:cNvPr id="28" name="Textfeld 27"/>
          <p:cNvSpPr txBox="1"/>
          <p:nvPr/>
        </p:nvSpPr>
        <p:spPr>
          <a:xfrm>
            <a:off x="2161064" y="4464499"/>
            <a:ext cx="720080" cy="369332"/>
          </a:xfrm>
          <a:prstGeom prst="rect">
            <a:avLst/>
          </a:prstGeom>
        </p:spPr>
        <p:style>
          <a:lnRef idx="1">
            <a:schemeClr val="accent1"/>
          </a:lnRef>
          <a:fillRef idx="2">
            <a:schemeClr val="accent1"/>
          </a:fillRef>
          <a:effectRef idx="1">
            <a:schemeClr val="accent1"/>
          </a:effectRef>
          <a:fontRef idx="minor">
            <a:schemeClr val="dk1"/>
          </a:fontRef>
        </p:style>
        <p:txBody>
          <a:bodyPr>
            <a:spAutoFit/>
          </a:bodyPr>
          <a:lstStyle/>
          <a:p>
            <a:pPr>
              <a:defRPr/>
            </a:pPr>
            <a:r>
              <a:rPr lang="de-DE"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IZVR</a:t>
            </a:r>
          </a:p>
        </p:txBody>
      </p:sp>
      <p:grpSp>
        <p:nvGrpSpPr>
          <p:cNvPr id="29" name="Gruppierung 2"/>
          <p:cNvGrpSpPr>
            <a:grpSpLocks/>
          </p:cNvGrpSpPr>
          <p:nvPr/>
        </p:nvGrpSpPr>
        <p:grpSpPr bwMode="auto">
          <a:xfrm>
            <a:off x="1258888" y="2708275"/>
            <a:ext cx="6203950" cy="3168650"/>
            <a:chOff x="900113" y="1196975"/>
            <a:chExt cx="7272560" cy="3960813"/>
          </a:xfrm>
        </p:grpSpPr>
        <p:sp>
          <p:nvSpPr>
            <p:cNvPr id="30" name="Rectangle 6"/>
            <p:cNvSpPr>
              <a:spLocks noChangeArrowheads="1"/>
            </p:cNvSpPr>
            <p:nvPr/>
          </p:nvSpPr>
          <p:spPr bwMode="auto">
            <a:xfrm>
              <a:off x="900113" y="1196975"/>
              <a:ext cx="1799530" cy="3960813"/>
            </a:xfrm>
            <a:prstGeom prst="rect">
              <a:avLst/>
            </a:prstGeom>
            <a:gradFill flip="none" rotWithShape="1">
              <a:gsLst>
                <a:gs pos="0">
                  <a:schemeClr val="accent1">
                    <a:lumMod val="40000"/>
                    <a:lumOff val="60000"/>
                  </a:schemeClr>
                </a:gs>
                <a:gs pos="100000">
                  <a:srgbClr val="FFFFFF"/>
                </a:gs>
              </a:gsLst>
              <a:lin ang="16200000" scaled="0"/>
              <a:tileRect/>
            </a:gradFill>
            <a:ln>
              <a:noFill/>
            </a:ln>
            <a:effectLst/>
          </p:spPr>
          <p:txBody>
            <a:bodyPr/>
            <a:lstStyle/>
            <a:p>
              <a:pPr marL="0" lvl="1">
                <a:spcBef>
                  <a:spcPct val="20000"/>
                </a:spcBef>
                <a:buClr>
                  <a:schemeClr val="bg2"/>
                </a:buClr>
                <a:buSzPct val="75000"/>
                <a:defRPr/>
              </a:pPr>
              <a:r>
                <a:rPr lang="en-GB" sz="1400" b="1" dirty="0">
                  <a:latin typeface="Arial" charset="0"/>
                  <a:ea typeface="ＭＳ Ｐゴシック" charset="0"/>
                  <a:sym typeface="Wingdings" charset="0"/>
                </a:rPr>
                <a:t>Probability</a:t>
              </a:r>
            </a:p>
            <a:p>
              <a:pPr marL="0" lvl="1">
                <a:spcBef>
                  <a:spcPct val="20000"/>
                </a:spcBef>
                <a:buClr>
                  <a:schemeClr val="bg2"/>
                </a:buClr>
                <a:buSzPct val="75000"/>
                <a:defRPr/>
              </a:pPr>
              <a:r>
                <a:rPr lang="en-GB" sz="1400" b="1" dirty="0">
                  <a:latin typeface="Arial" charset="0"/>
                  <a:ea typeface="ＭＳ Ｐゴシック" charset="0"/>
                  <a:sym typeface="Wingdings" charset="0"/>
                </a:rPr>
                <a:t>of Realisation</a:t>
              </a:r>
            </a:p>
          </p:txBody>
        </p:sp>
        <p:sp>
          <p:nvSpPr>
            <p:cNvPr id="31" name="Rectangle 6"/>
            <p:cNvSpPr>
              <a:spLocks noChangeArrowheads="1"/>
            </p:cNvSpPr>
            <p:nvPr/>
          </p:nvSpPr>
          <p:spPr bwMode="auto">
            <a:xfrm>
              <a:off x="2699643" y="1196975"/>
              <a:ext cx="5473030" cy="432594"/>
            </a:xfrm>
            <a:prstGeom prst="rect">
              <a:avLst/>
            </a:prstGeom>
            <a:gradFill flip="none" rotWithShape="1">
              <a:gsLst>
                <a:gs pos="0">
                  <a:schemeClr val="accent2">
                    <a:lumMod val="40000"/>
                    <a:lumOff val="60000"/>
                  </a:schemeClr>
                </a:gs>
                <a:gs pos="100000">
                  <a:schemeClr val="accent3">
                    <a:lumMod val="20000"/>
                    <a:lumOff val="80000"/>
                  </a:schemeClr>
                </a:gs>
              </a:gsLst>
              <a:lin ang="0" scaled="1"/>
              <a:tileRect/>
            </a:gradFill>
            <a:ln>
              <a:noFill/>
            </a:ln>
            <a:effectLst/>
          </p:spPr>
          <p:txBody>
            <a:bodyPr anchor="ctr"/>
            <a:lstStyle/>
            <a:p>
              <a:pPr marL="0" lvl="1">
                <a:spcBef>
                  <a:spcPct val="20000"/>
                </a:spcBef>
                <a:buClr>
                  <a:schemeClr val="bg2"/>
                </a:buClr>
                <a:buSzPct val="75000"/>
                <a:defRPr/>
              </a:pPr>
              <a:r>
                <a:rPr lang="en-GB" sz="1400" b="1" dirty="0">
                  <a:sym typeface="Wingdings" pitchFamily="2" charset="2"/>
                </a:rPr>
                <a:t>Probable  Amount of Damage</a:t>
              </a:r>
            </a:p>
          </p:txBody>
        </p:sp>
        <p:sp>
          <p:nvSpPr>
            <p:cNvPr id="32" name="Rectangle 6"/>
            <p:cNvSpPr>
              <a:spLocks noChangeArrowheads="1"/>
            </p:cNvSpPr>
            <p:nvPr/>
          </p:nvSpPr>
          <p:spPr bwMode="auto">
            <a:xfrm>
              <a:off x="2690813" y="2133600"/>
              <a:ext cx="1368425" cy="503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33" name="Rectangle 6"/>
            <p:cNvSpPr>
              <a:spLocks noChangeArrowheads="1"/>
            </p:cNvSpPr>
            <p:nvPr/>
          </p:nvSpPr>
          <p:spPr bwMode="auto">
            <a:xfrm>
              <a:off x="4059238" y="2133600"/>
              <a:ext cx="1368425" cy="503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34" name="Rectangle 6"/>
            <p:cNvSpPr>
              <a:spLocks noChangeArrowheads="1"/>
            </p:cNvSpPr>
            <p:nvPr/>
          </p:nvSpPr>
          <p:spPr bwMode="auto">
            <a:xfrm>
              <a:off x="5427663" y="2133600"/>
              <a:ext cx="1368425" cy="503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35" name="Rectangle 6"/>
            <p:cNvSpPr>
              <a:spLocks noChangeArrowheads="1"/>
            </p:cNvSpPr>
            <p:nvPr/>
          </p:nvSpPr>
          <p:spPr bwMode="auto">
            <a:xfrm>
              <a:off x="6796088" y="2133600"/>
              <a:ext cx="1368425" cy="503238"/>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36" name="Rectangle 6"/>
            <p:cNvSpPr>
              <a:spLocks noChangeArrowheads="1"/>
            </p:cNvSpPr>
            <p:nvPr/>
          </p:nvSpPr>
          <p:spPr bwMode="auto">
            <a:xfrm>
              <a:off x="2690813" y="2636838"/>
              <a:ext cx="1368425" cy="504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37" name="Rectangle 6"/>
            <p:cNvSpPr>
              <a:spLocks noChangeArrowheads="1"/>
            </p:cNvSpPr>
            <p:nvPr/>
          </p:nvSpPr>
          <p:spPr bwMode="auto">
            <a:xfrm>
              <a:off x="4059238" y="2636838"/>
              <a:ext cx="1368425" cy="504825"/>
            </a:xfrm>
            <a:prstGeom prst="rect">
              <a:avLst/>
            </a:prstGeom>
            <a:solidFill>
              <a:srgbClr val="E68F1A"/>
            </a:solidFill>
            <a:ln w="12700">
              <a:solidFill>
                <a:srgbClr val="000000"/>
              </a:solidFill>
              <a:miter lim="800000"/>
              <a:headEnd/>
              <a:tailEnd/>
            </a:ln>
          </p:spPr>
          <p:txBody>
            <a:bodyPr anchor="ctr"/>
            <a:lstStyle/>
            <a:p>
              <a:pPr marL="0" lvl="1" algn="ctr">
                <a:spcBef>
                  <a:spcPct val="20000"/>
                </a:spcBef>
                <a:buClr>
                  <a:schemeClr val="bg2"/>
                </a:buClr>
                <a:buSzPct val="75000"/>
              </a:pPr>
              <a:endParaRPr lang="de-DE" altLang="de-DE" b="1">
                <a:solidFill>
                  <a:schemeClr val="bg1"/>
                </a:solidFill>
                <a:sym typeface="Wingdings" panose="05000000000000000000" pitchFamily="2" charset="2"/>
              </a:endParaRPr>
            </a:p>
          </p:txBody>
        </p:sp>
        <p:sp>
          <p:nvSpPr>
            <p:cNvPr id="38" name="Rectangle 6"/>
            <p:cNvSpPr>
              <a:spLocks noChangeArrowheads="1"/>
            </p:cNvSpPr>
            <p:nvPr/>
          </p:nvSpPr>
          <p:spPr bwMode="auto">
            <a:xfrm>
              <a:off x="5427783" y="2637631"/>
              <a:ext cx="1367793" cy="504031"/>
            </a:xfrm>
            <a:prstGeom prst="rect">
              <a:avLst/>
            </a:prstGeom>
            <a:solidFill>
              <a:schemeClr val="accent3"/>
            </a:solidFill>
            <a:ln>
              <a:noFill/>
            </a:ln>
            <a:effectLst/>
          </p:spPr>
          <p:txBody>
            <a:bodyPr anchor="ctr"/>
            <a:lstStyle/>
            <a:p>
              <a:pPr marL="0" lvl="1" algn="ctr">
                <a:spcBef>
                  <a:spcPct val="20000"/>
                </a:spcBef>
                <a:buClr>
                  <a:schemeClr val="bg2"/>
                </a:buClr>
                <a:buSzPct val="75000"/>
                <a:defRPr/>
              </a:pPr>
              <a:endParaRPr lang="de-DE" b="1" dirty="0">
                <a:solidFill>
                  <a:schemeClr val="bg1"/>
                </a:solidFill>
                <a:latin typeface="Arial" charset="0"/>
                <a:ea typeface="ＭＳ Ｐゴシック" charset="0"/>
                <a:sym typeface="Wingdings" charset="0"/>
              </a:endParaRPr>
            </a:p>
          </p:txBody>
        </p:sp>
        <p:sp>
          <p:nvSpPr>
            <p:cNvPr id="39" name="Rectangle 6"/>
            <p:cNvSpPr>
              <a:spLocks noChangeArrowheads="1"/>
            </p:cNvSpPr>
            <p:nvPr/>
          </p:nvSpPr>
          <p:spPr bwMode="auto">
            <a:xfrm>
              <a:off x="6804248" y="2636838"/>
              <a:ext cx="1368425" cy="5048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0" name="Rectangle 6"/>
            <p:cNvSpPr>
              <a:spLocks noChangeArrowheads="1"/>
            </p:cNvSpPr>
            <p:nvPr/>
          </p:nvSpPr>
          <p:spPr bwMode="auto">
            <a:xfrm>
              <a:off x="2690813" y="3141663"/>
              <a:ext cx="1368425" cy="503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1" name="Rectangle 6"/>
            <p:cNvSpPr>
              <a:spLocks noChangeArrowheads="1"/>
            </p:cNvSpPr>
            <p:nvPr/>
          </p:nvSpPr>
          <p:spPr bwMode="auto">
            <a:xfrm>
              <a:off x="4059238" y="3141663"/>
              <a:ext cx="1368425" cy="503237"/>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2" name="Rectangle 6"/>
            <p:cNvSpPr>
              <a:spLocks noChangeArrowheads="1"/>
            </p:cNvSpPr>
            <p:nvPr/>
          </p:nvSpPr>
          <p:spPr bwMode="auto">
            <a:xfrm>
              <a:off x="5427663" y="3141663"/>
              <a:ext cx="1368425" cy="5032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3" name="Rectangle 6"/>
            <p:cNvSpPr>
              <a:spLocks noChangeArrowheads="1"/>
            </p:cNvSpPr>
            <p:nvPr/>
          </p:nvSpPr>
          <p:spPr bwMode="auto">
            <a:xfrm>
              <a:off x="6796088" y="3141663"/>
              <a:ext cx="1368425" cy="503237"/>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4" name="Rectangle 6"/>
            <p:cNvSpPr>
              <a:spLocks noChangeArrowheads="1"/>
            </p:cNvSpPr>
            <p:nvPr/>
          </p:nvSpPr>
          <p:spPr bwMode="auto">
            <a:xfrm>
              <a:off x="2690813" y="3644900"/>
              <a:ext cx="1368425" cy="5048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5" name="Rectangle 6"/>
            <p:cNvSpPr>
              <a:spLocks noChangeArrowheads="1"/>
            </p:cNvSpPr>
            <p:nvPr/>
          </p:nvSpPr>
          <p:spPr bwMode="auto">
            <a:xfrm>
              <a:off x="4059238" y="3644900"/>
              <a:ext cx="1368425" cy="504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6" name="Rectangle 6"/>
            <p:cNvSpPr>
              <a:spLocks noChangeArrowheads="1"/>
            </p:cNvSpPr>
            <p:nvPr/>
          </p:nvSpPr>
          <p:spPr bwMode="auto">
            <a:xfrm>
              <a:off x="5427663" y="3644900"/>
              <a:ext cx="1368425" cy="5048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7" name="Rectangle 6"/>
            <p:cNvSpPr>
              <a:spLocks noChangeArrowheads="1"/>
            </p:cNvSpPr>
            <p:nvPr/>
          </p:nvSpPr>
          <p:spPr bwMode="auto">
            <a:xfrm>
              <a:off x="6796088" y="3644900"/>
              <a:ext cx="1368425" cy="50482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8" name="Rectangle 6"/>
            <p:cNvSpPr>
              <a:spLocks noChangeArrowheads="1"/>
            </p:cNvSpPr>
            <p:nvPr/>
          </p:nvSpPr>
          <p:spPr bwMode="auto">
            <a:xfrm>
              <a:off x="2690813" y="4149725"/>
              <a:ext cx="1368425" cy="5032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49" name="Rectangle 6"/>
            <p:cNvSpPr>
              <a:spLocks noChangeArrowheads="1"/>
            </p:cNvSpPr>
            <p:nvPr/>
          </p:nvSpPr>
          <p:spPr bwMode="auto">
            <a:xfrm>
              <a:off x="4059238" y="4149725"/>
              <a:ext cx="1368425" cy="503238"/>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50" name="Rectangle 6"/>
            <p:cNvSpPr>
              <a:spLocks noChangeArrowheads="1"/>
            </p:cNvSpPr>
            <p:nvPr/>
          </p:nvSpPr>
          <p:spPr bwMode="auto">
            <a:xfrm>
              <a:off x="5427663" y="4149725"/>
              <a:ext cx="1368425" cy="503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51" name="Rectangle 6"/>
            <p:cNvSpPr>
              <a:spLocks noChangeArrowheads="1"/>
            </p:cNvSpPr>
            <p:nvPr/>
          </p:nvSpPr>
          <p:spPr bwMode="auto">
            <a:xfrm>
              <a:off x="6796088" y="4149725"/>
              <a:ext cx="1368425" cy="503238"/>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52" name="Rectangle 6"/>
            <p:cNvSpPr>
              <a:spLocks noChangeArrowheads="1"/>
            </p:cNvSpPr>
            <p:nvPr/>
          </p:nvSpPr>
          <p:spPr bwMode="auto">
            <a:xfrm>
              <a:off x="2690813" y="4652963"/>
              <a:ext cx="1368425" cy="5048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53" name="Rectangle 6"/>
            <p:cNvSpPr>
              <a:spLocks noChangeArrowheads="1"/>
            </p:cNvSpPr>
            <p:nvPr/>
          </p:nvSpPr>
          <p:spPr bwMode="auto">
            <a:xfrm>
              <a:off x="4059238" y="4652963"/>
              <a:ext cx="1368425" cy="5048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54" name="Rectangle 6"/>
            <p:cNvSpPr>
              <a:spLocks noChangeArrowheads="1"/>
            </p:cNvSpPr>
            <p:nvPr/>
          </p:nvSpPr>
          <p:spPr bwMode="auto">
            <a:xfrm>
              <a:off x="5435599" y="4652963"/>
              <a:ext cx="1368425" cy="5048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55" name="Rectangle 6"/>
            <p:cNvSpPr>
              <a:spLocks noChangeArrowheads="1"/>
            </p:cNvSpPr>
            <p:nvPr/>
          </p:nvSpPr>
          <p:spPr bwMode="auto">
            <a:xfrm>
              <a:off x="6796088" y="4652963"/>
              <a:ext cx="1368425" cy="504825"/>
            </a:xfrm>
            <a:prstGeom prst="rect">
              <a:avLst/>
            </a:prstGeom>
            <a:solidFill>
              <a:srgbClr val="00B05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0" lvl="1" algn="ctr">
                <a:buClr>
                  <a:schemeClr val="bg2"/>
                </a:buClr>
                <a:buSzPct val="75000"/>
                <a:buFontTx/>
                <a:buNone/>
              </a:pPr>
              <a:endParaRPr lang="de-DE" altLang="de-DE" b="1">
                <a:solidFill>
                  <a:schemeClr val="bg1"/>
                </a:solidFill>
                <a:sym typeface="Wingdings" panose="05000000000000000000" pitchFamily="2" charset="2"/>
              </a:endParaRPr>
            </a:p>
          </p:txBody>
        </p:sp>
        <p:sp>
          <p:nvSpPr>
            <p:cNvPr id="56" name="Rectangle 6"/>
            <p:cNvSpPr>
              <a:spLocks noChangeArrowheads="1"/>
            </p:cNvSpPr>
            <p:nvPr/>
          </p:nvSpPr>
          <p:spPr bwMode="auto">
            <a:xfrm>
              <a:off x="1331851" y="2133600"/>
              <a:ext cx="1367792" cy="504031"/>
            </a:xfrm>
            <a:prstGeom prst="rect">
              <a:avLst/>
            </a:prstGeom>
            <a:solidFill>
              <a:schemeClr val="accent2">
                <a:lumMod val="40000"/>
                <a:lumOff val="60000"/>
              </a:schemeClr>
            </a:solidFill>
            <a:ln>
              <a:noFill/>
            </a:ln>
            <a:effectLst/>
          </p:spPr>
          <p:txBody>
            <a:bodyPr anchor="ctr"/>
            <a:lstStyle/>
            <a:p>
              <a:pPr marL="0" lvl="1" algn="ctr">
                <a:spcBef>
                  <a:spcPct val="20000"/>
                </a:spcBef>
                <a:buClr>
                  <a:schemeClr val="bg2"/>
                </a:buClr>
                <a:buSzPct val="75000"/>
                <a:defRPr/>
              </a:pPr>
              <a:r>
                <a:rPr lang="en-GB" sz="1400" b="1" dirty="0">
                  <a:sym typeface="Wingdings" pitchFamily="2" charset="2"/>
                </a:rPr>
                <a:t>often</a:t>
              </a:r>
            </a:p>
          </p:txBody>
        </p:sp>
        <p:sp>
          <p:nvSpPr>
            <p:cNvPr id="57" name="Rectangle 6"/>
            <p:cNvSpPr>
              <a:spLocks noChangeArrowheads="1"/>
            </p:cNvSpPr>
            <p:nvPr/>
          </p:nvSpPr>
          <p:spPr bwMode="auto">
            <a:xfrm>
              <a:off x="1331851" y="2637631"/>
              <a:ext cx="1367792" cy="504031"/>
            </a:xfrm>
            <a:prstGeom prst="rect">
              <a:avLst/>
            </a:prstGeom>
            <a:solidFill>
              <a:schemeClr val="accent2">
                <a:lumMod val="40000"/>
                <a:lumOff val="60000"/>
              </a:schemeClr>
            </a:solidFill>
            <a:ln>
              <a:noFill/>
            </a:ln>
            <a:effectLst/>
          </p:spPr>
          <p:txBody>
            <a:bodyPr anchor="ctr"/>
            <a:lstStyle/>
            <a:p>
              <a:pPr marL="0" lvl="1" algn="ctr">
                <a:spcBef>
                  <a:spcPct val="20000"/>
                </a:spcBef>
                <a:buClr>
                  <a:schemeClr val="bg2"/>
                </a:buClr>
                <a:buSzPct val="75000"/>
                <a:defRPr/>
              </a:pPr>
              <a:r>
                <a:rPr lang="en-GB" sz="1400" b="1" dirty="0">
                  <a:latin typeface="Arial" charset="0"/>
                  <a:ea typeface="ＭＳ Ｐゴシック" charset="0"/>
                  <a:sym typeface="Wingdings" charset="0"/>
                </a:rPr>
                <a:t>probable</a:t>
              </a:r>
            </a:p>
          </p:txBody>
        </p:sp>
        <p:sp>
          <p:nvSpPr>
            <p:cNvPr id="58" name="Rectangle 6"/>
            <p:cNvSpPr>
              <a:spLocks noChangeArrowheads="1"/>
            </p:cNvSpPr>
            <p:nvPr/>
          </p:nvSpPr>
          <p:spPr bwMode="auto">
            <a:xfrm>
              <a:off x="1331851" y="3141663"/>
              <a:ext cx="1367792" cy="504031"/>
            </a:xfrm>
            <a:prstGeom prst="rect">
              <a:avLst/>
            </a:prstGeom>
            <a:solidFill>
              <a:schemeClr val="accent2">
                <a:lumMod val="40000"/>
                <a:lumOff val="60000"/>
              </a:schemeClr>
            </a:solidFill>
            <a:ln>
              <a:noFill/>
            </a:ln>
            <a:effectLst/>
          </p:spPr>
          <p:txBody>
            <a:bodyPr anchor="ctr"/>
            <a:lstStyle/>
            <a:p>
              <a:pPr marL="0" lvl="1" algn="ctr">
                <a:spcBef>
                  <a:spcPct val="20000"/>
                </a:spcBef>
                <a:buClr>
                  <a:schemeClr val="bg2"/>
                </a:buClr>
                <a:buSzPct val="75000"/>
                <a:defRPr/>
              </a:pPr>
              <a:r>
                <a:rPr lang="en-GB" sz="1400" b="1" dirty="0">
                  <a:latin typeface="Arial" charset="0"/>
                  <a:ea typeface="ＭＳ Ｐゴシック" charset="0"/>
                  <a:sym typeface="Wingdings" charset="0"/>
                </a:rPr>
                <a:t>sometimes</a:t>
              </a:r>
            </a:p>
          </p:txBody>
        </p:sp>
        <p:sp>
          <p:nvSpPr>
            <p:cNvPr id="59" name="Rectangle 6"/>
            <p:cNvSpPr>
              <a:spLocks noChangeArrowheads="1"/>
            </p:cNvSpPr>
            <p:nvPr/>
          </p:nvSpPr>
          <p:spPr bwMode="auto">
            <a:xfrm>
              <a:off x="1331851" y="3645694"/>
              <a:ext cx="1367792" cy="504031"/>
            </a:xfrm>
            <a:prstGeom prst="rect">
              <a:avLst/>
            </a:prstGeom>
            <a:solidFill>
              <a:schemeClr val="accent1">
                <a:lumMod val="40000"/>
                <a:lumOff val="60000"/>
              </a:schemeClr>
            </a:solidFill>
            <a:ln>
              <a:noFill/>
            </a:ln>
            <a:effectLst/>
          </p:spPr>
          <p:txBody>
            <a:bodyPr anchor="ctr"/>
            <a:lstStyle/>
            <a:p>
              <a:pPr marL="0" lvl="1" algn="ctr">
                <a:spcBef>
                  <a:spcPct val="20000"/>
                </a:spcBef>
                <a:buClr>
                  <a:schemeClr val="bg2"/>
                </a:buClr>
                <a:buSzPct val="75000"/>
                <a:defRPr/>
              </a:pPr>
              <a:r>
                <a:rPr lang="en-GB" sz="1400" b="1" dirty="0">
                  <a:latin typeface="Arial" charset="0"/>
                  <a:ea typeface="ＭＳ Ｐゴシック" charset="0"/>
                  <a:sym typeface="Wingdings" charset="0"/>
                </a:rPr>
                <a:t>seldom</a:t>
              </a:r>
            </a:p>
          </p:txBody>
        </p:sp>
        <p:sp>
          <p:nvSpPr>
            <p:cNvPr id="60" name="Rectangle 6"/>
            <p:cNvSpPr>
              <a:spLocks noChangeArrowheads="1"/>
            </p:cNvSpPr>
            <p:nvPr/>
          </p:nvSpPr>
          <p:spPr bwMode="auto">
            <a:xfrm>
              <a:off x="1331851" y="4149725"/>
              <a:ext cx="1367792" cy="504031"/>
            </a:xfrm>
            <a:prstGeom prst="rect">
              <a:avLst/>
            </a:prstGeom>
            <a:solidFill>
              <a:schemeClr val="accent1">
                <a:lumMod val="40000"/>
                <a:lumOff val="60000"/>
              </a:schemeClr>
            </a:solidFill>
            <a:ln>
              <a:noFill/>
            </a:ln>
            <a:effectLst/>
          </p:spPr>
          <p:txBody>
            <a:bodyPr anchor="ctr"/>
            <a:lstStyle/>
            <a:p>
              <a:pPr marL="0" lvl="1" algn="ctr">
                <a:spcBef>
                  <a:spcPct val="20000"/>
                </a:spcBef>
                <a:buClr>
                  <a:schemeClr val="bg2"/>
                </a:buClr>
                <a:buSzPct val="75000"/>
                <a:defRPr/>
              </a:pPr>
              <a:r>
                <a:rPr lang="en-GB" sz="1400" b="1" dirty="0">
                  <a:latin typeface="Arial" charset="0"/>
                  <a:ea typeface="ＭＳ Ｐゴシック" charset="0"/>
                  <a:sym typeface="Wingdings" charset="0"/>
                </a:rPr>
                <a:t>unlikely</a:t>
              </a:r>
            </a:p>
          </p:txBody>
        </p:sp>
        <p:sp>
          <p:nvSpPr>
            <p:cNvPr id="61" name="Rectangle 6"/>
            <p:cNvSpPr>
              <a:spLocks noChangeArrowheads="1"/>
            </p:cNvSpPr>
            <p:nvPr/>
          </p:nvSpPr>
          <p:spPr bwMode="auto">
            <a:xfrm>
              <a:off x="1331851" y="4653757"/>
              <a:ext cx="1367792" cy="504031"/>
            </a:xfrm>
            <a:prstGeom prst="rect">
              <a:avLst/>
            </a:prstGeom>
            <a:solidFill>
              <a:schemeClr val="accent1">
                <a:lumMod val="40000"/>
                <a:lumOff val="60000"/>
              </a:schemeClr>
            </a:solidFill>
            <a:ln>
              <a:noFill/>
            </a:ln>
            <a:effectLst/>
          </p:spPr>
          <p:txBody>
            <a:bodyPr anchor="ctr"/>
            <a:lstStyle/>
            <a:p>
              <a:pPr marL="0" lvl="1" algn="ctr">
                <a:spcBef>
                  <a:spcPct val="20000"/>
                </a:spcBef>
                <a:buClr>
                  <a:schemeClr val="bg2"/>
                </a:buClr>
                <a:buSzPct val="75000"/>
                <a:defRPr/>
              </a:pPr>
              <a:r>
                <a:rPr lang="en-GB" sz="1400" b="1" dirty="0">
                  <a:latin typeface="Arial" charset="0"/>
                  <a:ea typeface="ＭＳ Ｐゴシック" charset="0"/>
                  <a:sym typeface="Wingdings" charset="0"/>
                </a:rPr>
                <a:t>Not imaginable</a:t>
              </a:r>
            </a:p>
          </p:txBody>
        </p:sp>
        <p:sp>
          <p:nvSpPr>
            <p:cNvPr id="62" name="Rectangle 6"/>
            <p:cNvSpPr>
              <a:spLocks noChangeArrowheads="1"/>
            </p:cNvSpPr>
            <p:nvPr/>
          </p:nvSpPr>
          <p:spPr bwMode="auto">
            <a:xfrm>
              <a:off x="2699643" y="1629569"/>
              <a:ext cx="1367793" cy="504031"/>
            </a:xfrm>
            <a:prstGeom prst="rect">
              <a:avLst/>
            </a:prstGeom>
            <a:solidFill>
              <a:schemeClr val="accent2">
                <a:lumMod val="40000"/>
                <a:lumOff val="60000"/>
              </a:schemeClr>
            </a:solidFill>
            <a:ln>
              <a:noFill/>
            </a:ln>
            <a:effectLst/>
          </p:spPr>
          <p:txBody>
            <a:bodyPr anchor="ctr"/>
            <a:lstStyle/>
            <a:p>
              <a:pPr marL="0" lvl="1" algn="ctr">
                <a:spcBef>
                  <a:spcPct val="20000"/>
                </a:spcBef>
                <a:buClr>
                  <a:schemeClr val="bg2"/>
                </a:buClr>
                <a:buSzPct val="75000"/>
                <a:defRPr/>
              </a:pPr>
              <a:r>
                <a:rPr lang="de-DE" sz="1400" b="1" dirty="0">
                  <a:latin typeface="Arial" charset="0"/>
                  <a:ea typeface="ＭＳ Ｐゴシック" charset="0"/>
                  <a:sym typeface="Wingdings" charset="0"/>
                </a:rPr>
                <a:t>De </a:t>
              </a:r>
              <a:r>
                <a:rPr lang="de-DE" sz="1400" b="1" dirty="0" err="1">
                  <a:latin typeface="Arial" charset="0"/>
                  <a:ea typeface="ＭＳ Ｐゴシック" charset="0"/>
                  <a:sym typeface="Wingdings" charset="0"/>
                </a:rPr>
                <a:t>minimis</a:t>
              </a:r>
              <a:endParaRPr lang="de-DE" sz="1400" b="1" dirty="0">
                <a:latin typeface="Arial" charset="0"/>
                <a:ea typeface="ＭＳ Ｐゴシック" charset="0"/>
                <a:sym typeface="Wingdings" charset="0"/>
              </a:endParaRPr>
            </a:p>
          </p:txBody>
        </p:sp>
        <p:sp>
          <p:nvSpPr>
            <p:cNvPr id="63" name="Rectangle 6"/>
            <p:cNvSpPr>
              <a:spLocks noChangeArrowheads="1"/>
            </p:cNvSpPr>
            <p:nvPr/>
          </p:nvSpPr>
          <p:spPr bwMode="auto">
            <a:xfrm>
              <a:off x="4067436" y="1629569"/>
              <a:ext cx="1367792" cy="504031"/>
            </a:xfrm>
            <a:prstGeom prst="rect">
              <a:avLst/>
            </a:prstGeom>
            <a:solidFill>
              <a:schemeClr val="accent3">
                <a:lumMod val="20000"/>
                <a:lumOff val="80000"/>
              </a:schemeClr>
            </a:solidFill>
            <a:ln>
              <a:noFill/>
            </a:ln>
            <a:effectLst/>
          </p:spPr>
          <p:txBody>
            <a:bodyPr anchor="ctr"/>
            <a:lstStyle/>
            <a:p>
              <a:pPr marL="0" lvl="1" algn="ctr">
                <a:spcBef>
                  <a:spcPct val="20000"/>
                </a:spcBef>
                <a:buClr>
                  <a:schemeClr val="bg2"/>
                </a:buClr>
                <a:buSzPct val="75000"/>
                <a:defRPr/>
              </a:pPr>
              <a:r>
                <a:rPr lang="en-GB" sz="1400" b="1" dirty="0">
                  <a:sym typeface="Wingdings" pitchFamily="2" charset="2"/>
                </a:rPr>
                <a:t>slight</a:t>
              </a:r>
            </a:p>
          </p:txBody>
        </p:sp>
        <p:sp>
          <p:nvSpPr>
            <p:cNvPr id="64" name="Rectangle 6"/>
            <p:cNvSpPr>
              <a:spLocks noChangeArrowheads="1"/>
            </p:cNvSpPr>
            <p:nvPr/>
          </p:nvSpPr>
          <p:spPr bwMode="auto">
            <a:xfrm>
              <a:off x="5435227" y="1629569"/>
              <a:ext cx="1369653" cy="504031"/>
            </a:xfrm>
            <a:prstGeom prst="rect">
              <a:avLst/>
            </a:prstGeom>
            <a:solidFill>
              <a:schemeClr val="accent3">
                <a:lumMod val="20000"/>
                <a:lumOff val="80000"/>
              </a:schemeClr>
            </a:solidFill>
            <a:ln>
              <a:noFill/>
            </a:ln>
            <a:effectLst/>
          </p:spPr>
          <p:txBody>
            <a:bodyPr anchor="ctr"/>
            <a:lstStyle/>
            <a:p>
              <a:pPr marL="0" lvl="1" algn="ctr">
                <a:spcBef>
                  <a:spcPct val="20000"/>
                </a:spcBef>
                <a:buClr>
                  <a:schemeClr val="bg2"/>
                </a:buClr>
                <a:buSzPct val="75000"/>
                <a:defRPr/>
              </a:pPr>
              <a:r>
                <a:rPr lang="en-GB" sz="1400" b="1" dirty="0">
                  <a:latin typeface="Arial" charset="0"/>
                  <a:ea typeface="ＭＳ Ｐゴシック" charset="0"/>
                  <a:sym typeface="Wingdings" charset="0"/>
                </a:rPr>
                <a:t>critical</a:t>
              </a:r>
            </a:p>
          </p:txBody>
        </p:sp>
        <p:sp>
          <p:nvSpPr>
            <p:cNvPr id="65" name="Rectangle 6"/>
            <p:cNvSpPr>
              <a:spLocks noChangeArrowheads="1"/>
            </p:cNvSpPr>
            <p:nvPr/>
          </p:nvSpPr>
          <p:spPr bwMode="auto">
            <a:xfrm>
              <a:off x="6804880" y="1629569"/>
              <a:ext cx="1367793" cy="504031"/>
            </a:xfrm>
            <a:prstGeom prst="rect">
              <a:avLst/>
            </a:prstGeom>
            <a:solidFill>
              <a:schemeClr val="accent3">
                <a:lumMod val="20000"/>
                <a:lumOff val="80000"/>
              </a:schemeClr>
            </a:solidFill>
            <a:ln>
              <a:noFill/>
            </a:ln>
            <a:effectLst/>
          </p:spPr>
          <p:txBody>
            <a:bodyPr anchor="ctr"/>
            <a:lstStyle/>
            <a:p>
              <a:pPr marL="0" lvl="1" algn="ctr">
                <a:spcBef>
                  <a:spcPct val="20000"/>
                </a:spcBef>
                <a:buClr>
                  <a:schemeClr val="bg2"/>
                </a:buClr>
                <a:buSzPct val="75000"/>
                <a:defRPr/>
              </a:pPr>
              <a:r>
                <a:rPr lang="en-GB" sz="1400" b="1" dirty="0">
                  <a:latin typeface="Arial" charset="0"/>
                  <a:ea typeface="ＭＳ Ｐゴシック" charset="0"/>
                  <a:sym typeface="Wingdings" charset="0"/>
                </a:rPr>
                <a:t>disastrous</a:t>
              </a:r>
            </a:p>
          </p:txBody>
        </p:sp>
        <p:cxnSp>
          <p:nvCxnSpPr>
            <p:cNvPr id="66" name="Gerade Verbindung 60"/>
            <p:cNvCxnSpPr>
              <a:cxnSpLocks noChangeShapeType="1"/>
            </p:cNvCxnSpPr>
            <p:nvPr/>
          </p:nvCxnSpPr>
          <p:spPr bwMode="auto">
            <a:xfrm>
              <a:off x="1331913" y="2636838"/>
              <a:ext cx="683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Gerade Verbindung 61"/>
            <p:cNvCxnSpPr>
              <a:cxnSpLocks noChangeShapeType="1"/>
            </p:cNvCxnSpPr>
            <p:nvPr/>
          </p:nvCxnSpPr>
          <p:spPr bwMode="auto">
            <a:xfrm>
              <a:off x="1331913" y="3141663"/>
              <a:ext cx="683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8" name="Gerade Verbindung 62"/>
            <p:cNvCxnSpPr>
              <a:cxnSpLocks noChangeShapeType="1"/>
            </p:cNvCxnSpPr>
            <p:nvPr/>
          </p:nvCxnSpPr>
          <p:spPr bwMode="auto">
            <a:xfrm>
              <a:off x="1331913" y="3644900"/>
              <a:ext cx="683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9" name="Gerade Verbindung 63"/>
            <p:cNvCxnSpPr>
              <a:cxnSpLocks noChangeShapeType="1"/>
            </p:cNvCxnSpPr>
            <p:nvPr/>
          </p:nvCxnSpPr>
          <p:spPr bwMode="auto">
            <a:xfrm>
              <a:off x="1331913" y="4149725"/>
              <a:ext cx="683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0" name="Gerade Verbindung 64"/>
            <p:cNvCxnSpPr>
              <a:cxnSpLocks noChangeShapeType="1"/>
            </p:cNvCxnSpPr>
            <p:nvPr/>
          </p:nvCxnSpPr>
          <p:spPr bwMode="auto">
            <a:xfrm>
              <a:off x="1331913" y="4652963"/>
              <a:ext cx="683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1" name="Gerade Verbindung 65"/>
            <p:cNvCxnSpPr>
              <a:cxnSpLocks noChangeShapeType="1"/>
            </p:cNvCxnSpPr>
            <p:nvPr/>
          </p:nvCxnSpPr>
          <p:spPr bwMode="auto">
            <a:xfrm>
              <a:off x="900113" y="5157788"/>
              <a:ext cx="72644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2" name="Gerade Verbindung 66"/>
            <p:cNvCxnSpPr>
              <a:cxnSpLocks noChangeShapeType="1"/>
            </p:cNvCxnSpPr>
            <p:nvPr/>
          </p:nvCxnSpPr>
          <p:spPr bwMode="auto">
            <a:xfrm>
              <a:off x="1331913" y="2133600"/>
              <a:ext cx="6832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Gerade Verbindung 67"/>
            <p:cNvCxnSpPr>
              <a:cxnSpLocks noChangeShapeType="1"/>
            </p:cNvCxnSpPr>
            <p:nvPr/>
          </p:nvCxnSpPr>
          <p:spPr bwMode="auto">
            <a:xfrm flipV="1">
              <a:off x="2690813" y="1196975"/>
              <a:ext cx="9525" cy="3951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Gerade Verbindung 68"/>
            <p:cNvCxnSpPr>
              <a:cxnSpLocks noChangeShapeType="1"/>
            </p:cNvCxnSpPr>
            <p:nvPr/>
          </p:nvCxnSpPr>
          <p:spPr bwMode="auto">
            <a:xfrm flipV="1">
              <a:off x="4059238" y="1628775"/>
              <a:ext cx="0" cy="35194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Gerade Verbindung 69"/>
            <p:cNvCxnSpPr>
              <a:cxnSpLocks noChangeShapeType="1"/>
            </p:cNvCxnSpPr>
            <p:nvPr/>
          </p:nvCxnSpPr>
          <p:spPr bwMode="auto">
            <a:xfrm flipV="1">
              <a:off x="5427663" y="1628775"/>
              <a:ext cx="0" cy="35194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Gerade Verbindung 70"/>
            <p:cNvCxnSpPr>
              <a:cxnSpLocks noChangeShapeType="1"/>
            </p:cNvCxnSpPr>
            <p:nvPr/>
          </p:nvCxnSpPr>
          <p:spPr bwMode="auto">
            <a:xfrm flipV="1">
              <a:off x="6796088" y="1628775"/>
              <a:ext cx="0" cy="35194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Gerade Verbindung 71"/>
            <p:cNvCxnSpPr>
              <a:cxnSpLocks noChangeShapeType="1"/>
            </p:cNvCxnSpPr>
            <p:nvPr/>
          </p:nvCxnSpPr>
          <p:spPr bwMode="auto">
            <a:xfrm flipV="1">
              <a:off x="8164513" y="1196975"/>
              <a:ext cx="7937" cy="3951288"/>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6"/>
            <p:cNvSpPr>
              <a:spLocks noChangeArrowheads="1"/>
            </p:cNvSpPr>
            <p:nvPr/>
          </p:nvSpPr>
          <p:spPr bwMode="auto">
            <a:xfrm>
              <a:off x="5398815" y="2636837"/>
              <a:ext cx="1368425" cy="504825"/>
            </a:xfrm>
            <a:prstGeom prst="rect">
              <a:avLst/>
            </a:prstGeom>
            <a:solidFill>
              <a:srgbClr val="FF0000"/>
            </a:solidFill>
            <a:ln w="12700">
              <a:solidFill>
                <a:srgbClr val="000000"/>
              </a:solidFill>
              <a:miter lim="800000"/>
              <a:headEnd/>
              <a:tailEnd/>
            </a:ln>
          </p:spPr>
          <p:txBody>
            <a:bodyPr anchor="ctr"/>
            <a:lstStyle/>
            <a:p>
              <a:pPr marL="0" lvl="1" algn="ctr">
                <a:spcBef>
                  <a:spcPct val="20000"/>
                </a:spcBef>
                <a:buClr>
                  <a:schemeClr val="bg2"/>
                </a:buClr>
                <a:buSzPct val="75000"/>
              </a:pPr>
              <a:endParaRPr lang="de-DE" altLang="de-DE" b="1">
                <a:solidFill>
                  <a:schemeClr val="bg1"/>
                </a:solidFill>
                <a:sym typeface="Wingdings" panose="05000000000000000000" pitchFamily="2" charset="2"/>
              </a:endParaRPr>
            </a:p>
          </p:txBody>
        </p:sp>
      </p:gr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19</a:t>
            </a:fld>
            <a:endParaRPr lang="en-US" dirty="0">
              <a:solidFill>
                <a:schemeClr val="bg1"/>
              </a:solidFill>
            </a:endParaRPr>
          </a:p>
        </p:txBody>
      </p:sp>
      <p:pic>
        <p:nvPicPr>
          <p:cNvPr id="79" name="Picture 78" descr="A picture containing wall, monitor&#10;&#10;Description automatically generated">
            <a:extLst>
              <a:ext uri="{FF2B5EF4-FFF2-40B4-BE49-F238E27FC236}">
                <a16:creationId xmlns:a16="http://schemas.microsoft.com/office/drawing/2014/main" id="{991E4B7A-177E-47F1-B94C-EE11A646C05B}"/>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80" name="Subtitle 2">
            <a:extLst>
              <a:ext uri="{FF2B5EF4-FFF2-40B4-BE49-F238E27FC236}">
                <a16:creationId xmlns:a16="http://schemas.microsoft.com/office/drawing/2014/main" id="{BCDE7067-AF68-4CC8-87DA-A36B53D7E38B}"/>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211346077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7" name="Rectangle 4"/>
          <p:cNvSpPr>
            <a:spLocks noChangeArrowheads="1"/>
          </p:cNvSpPr>
          <p:nvPr/>
        </p:nvSpPr>
        <p:spPr bwMode="auto">
          <a:xfrm>
            <a:off x="2209800" y="1896932"/>
            <a:ext cx="42926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i="0" dirty="0">
                <a:solidFill>
                  <a:srgbClr val="000000"/>
                </a:solidFill>
              </a:rPr>
              <a:t>Eckart Brödermann</a:t>
            </a:r>
            <a:br>
              <a:rPr lang="en-US" altLang="en-US" sz="1600" i="0" dirty="0">
                <a:solidFill>
                  <a:srgbClr val="000000"/>
                </a:solidFill>
              </a:rPr>
            </a:br>
            <a:r>
              <a:rPr lang="en-US" altLang="en-US" sz="1600" i="0" dirty="0">
                <a:solidFill>
                  <a:srgbClr val="000000"/>
                </a:solidFill>
              </a:rPr>
              <a:t>Brödermann Jahn </a:t>
            </a:r>
          </a:p>
          <a:p>
            <a:pPr>
              <a:spcBef>
                <a:spcPct val="0"/>
              </a:spcBef>
              <a:buFontTx/>
              <a:buNone/>
            </a:pPr>
            <a:r>
              <a:rPr lang="en-US" altLang="en-US" sz="1600" i="0" dirty="0">
                <a:solidFill>
                  <a:srgbClr val="000000"/>
                </a:solidFill>
              </a:rPr>
              <a:t>Rechtsanwaltsgesellschaft mbH </a:t>
            </a:r>
          </a:p>
          <a:p>
            <a:pPr>
              <a:spcBef>
                <a:spcPct val="0"/>
              </a:spcBef>
              <a:buFontTx/>
              <a:buNone/>
            </a:pPr>
            <a:r>
              <a:rPr lang="en-US" altLang="en-US" sz="1600" i="0" dirty="0">
                <a:solidFill>
                  <a:srgbClr val="000000"/>
                </a:solidFill>
              </a:rPr>
              <a:t>Hamburg, Germany</a:t>
            </a:r>
            <a:br>
              <a:rPr lang="en-US" altLang="en-US" sz="1600" i="0" dirty="0">
                <a:solidFill>
                  <a:srgbClr val="000000"/>
                </a:solidFill>
              </a:rPr>
            </a:br>
            <a:r>
              <a:rPr lang="en-US" altLang="en-US" sz="1600" i="0" dirty="0">
                <a:solidFill>
                  <a:srgbClr val="000000"/>
                </a:solidFill>
              </a:rPr>
              <a:t>+49(40) 370-905.20</a:t>
            </a:r>
            <a:br>
              <a:rPr lang="en-US" altLang="en-US" sz="1600" i="0" dirty="0">
                <a:solidFill>
                  <a:srgbClr val="000000"/>
                </a:solidFill>
              </a:rPr>
            </a:br>
            <a:r>
              <a:rPr lang="en-US" altLang="en-US" sz="1600" i="0" dirty="0">
                <a:solidFill>
                  <a:srgbClr val="000000"/>
                </a:solidFill>
              </a:rPr>
              <a:t>Eckart.Brödermann@german-law.com.com</a:t>
            </a:r>
          </a:p>
        </p:txBody>
      </p:sp>
      <p:pic>
        <p:nvPicPr>
          <p:cNvPr id="18" name="Grafik 1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6200" y="1820698"/>
            <a:ext cx="2565400" cy="9215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 name="Textfeld 18"/>
          <p:cNvSpPr txBox="1"/>
          <p:nvPr/>
        </p:nvSpPr>
        <p:spPr>
          <a:xfrm>
            <a:off x="28575" y="3683928"/>
            <a:ext cx="6219825" cy="2793072"/>
          </a:xfrm>
          <a:prstGeom prst="rect">
            <a:avLst/>
          </a:prstGeom>
          <a:noFill/>
        </p:spPr>
        <p:txBody>
          <a:bodyPr>
            <a:spAutoFit/>
          </a:bodyPr>
          <a:lstStyle/>
          <a:p>
            <a:pPr algn="just">
              <a:defRPr/>
            </a:pPr>
            <a:r>
              <a:rPr lang="de-DE" sz="1750" i="0" dirty="0"/>
              <a:t>Born 1958, 4 </a:t>
            </a:r>
            <a:r>
              <a:rPr lang="de-DE" sz="1750" i="0" dirty="0" err="1"/>
              <a:t>children</a:t>
            </a:r>
            <a:r>
              <a:rPr lang="de-DE" sz="1750" i="0" dirty="0"/>
              <a:t>; Senior Partner </a:t>
            </a:r>
            <a:r>
              <a:rPr lang="de-DE" sz="1750" i="0" dirty="0" err="1"/>
              <a:t>of</a:t>
            </a:r>
            <a:r>
              <a:rPr lang="de-DE" sz="1750" i="0" dirty="0"/>
              <a:t> Brödermann Jahn, </a:t>
            </a:r>
            <a:r>
              <a:rPr lang="de-DE" sz="1750" i="0" dirty="0" err="1"/>
              <a:t>founded</a:t>
            </a:r>
            <a:r>
              <a:rPr lang="de-DE" sz="1750" i="0" dirty="0"/>
              <a:t> 1996, 22 </a:t>
            </a:r>
            <a:r>
              <a:rPr lang="de-DE" sz="1750" i="0" dirty="0" err="1"/>
              <a:t>lawyers</a:t>
            </a:r>
            <a:r>
              <a:rPr lang="de-DE" sz="1750" i="0" dirty="0"/>
              <a:t> (a </a:t>
            </a:r>
            <a:r>
              <a:rPr lang="de-DE" sz="1750" b="1" i="0" dirty="0" err="1"/>
              <a:t>bullet</a:t>
            </a:r>
            <a:r>
              <a:rPr lang="de-DE" sz="1750" b="1" i="0" dirty="0"/>
              <a:t> </a:t>
            </a:r>
            <a:r>
              <a:rPr lang="de-DE" sz="1750" b="1" i="0" dirty="0" err="1"/>
              <a:t>proven</a:t>
            </a:r>
            <a:r>
              <a:rPr lang="de-DE" sz="1750" b="1" i="0" dirty="0"/>
              <a:t> law firm </a:t>
            </a:r>
            <a:r>
              <a:rPr lang="de-DE" sz="1750" b="1" i="0" dirty="0" err="1"/>
              <a:t>for</a:t>
            </a:r>
            <a:r>
              <a:rPr lang="de-DE" sz="1750" b="1" i="0" dirty="0"/>
              <a:t> ACC </a:t>
            </a:r>
            <a:r>
              <a:rPr lang="de-DE" sz="1750" b="1" i="0" dirty="0" err="1"/>
              <a:t>clients</a:t>
            </a:r>
            <a:r>
              <a:rPr lang="de-DE" sz="1750" i="0" dirty="0"/>
              <a:t>); </a:t>
            </a:r>
            <a:r>
              <a:rPr lang="en-US" sz="1750" i="0" dirty="0"/>
              <a:t>Special Adjunct Member of the Board of Primerus for Special Projects; Professor and Dr. iur., University of Hamburg (International Contracts; International Arbitration); LL.M. (Harvard, East Asian Legal Studies); Maître en droit (Paris V); Attorney-at-Law (New York); FCIArb. (London); Certified Specialist in </a:t>
            </a:r>
            <a:r>
              <a:rPr lang="en-US" sz="1750" b="1" i="0" dirty="0"/>
              <a:t>International Business Law</a:t>
            </a:r>
            <a:r>
              <a:rPr lang="en-US" sz="1750" i="0" dirty="0"/>
              <a:t> (Germany); Rechtsanwalt (Germany); multiple publications since 1981 </a:t>
            </a:r>
          </a:p>
          <a:p>
            <a:pPr>
              <a:defRPr/>
            </a:pPr>
            <a:r>
              <a:rPr lang="en-US" sz="1750" i="0" dirty="0"/>
              <a:t> </a:t>
            </a:r>
            <a:r>
              <a:rPr lang="de-DE" sz="1750" i="0" dirty="0"/>
              <a:t> </a:t>
            </a:r>
            <a:r>
              <a:rPr lang="de-DE" i="0" dirty="0"/>
              <a:t> </a:t>
            </a:r>
          </a:p>
        </p:txBody>
      </p:sp>
      <p:pic>
        <p:nvPicPr>
          <p:cNvPr id="20" name="Grafik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81800" y="3571401"/>
            <a:ext cx="1764429" cy="2624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Grafik 2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8575" y="1954687"/>
            <a:ext cx="2181225" cy="1454150"/>
          </a:xfrm>
          <a:prstGeom prst="rect">
            <a:avLst/>
          </a:prstGeom>
        </p:spPr>
      </p:pic>
      <p:sp>
        <p:nvSpPr>
          <p:cNvPr id="2" name="Rechteck 1">
            <a:extLst>
              <a:ext uri="{FF2B5EF4-FFF2-40B4-BE49-F238E27FC236}">
                <a16:creationId xmlns:a16="http://schemas.microsoft.com/office/drawing/2014/main" id="{FF5CBA6B-8F93-4641-9A09-BDC5AD36AE06}"/>
              </a:ext>
            </a:extLst>
          </p:cNvPr>
          <p:cNvSpPr/>
          <p:nvPr/>
        </p:nvSpPr>
        <p:spPr>
          <a:xfrm>
            <a:off x="3352800" y="1120775"/>
            <a:ext cx="2971800" cy="32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a:t>
            </a:r>
            <a:r>
              <a:rPr lang="de-DE" dirty="0" err="1"/>
              <a:t>Presenters</a:t>
            </a:r>
            <a:endParaRPr lang="de-DE" dirty="0"/>
          </a:p>
        </p:txBody>
      </p:sp>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2</a:t>
            </a:fld>
            <a:endParaRPr lang="en-US" sz="1000" dirty="0">
              <a:solidFill>
                <a:schemeClr val="bg1"/>
              </a:solidFill>
            </a:endParaRPr>
          </a:p>
        </p:txBody>
      </p:sp>
      <p:pic>
        <p:nvPicPr>
          <p:cNvPr id="5" name="Grafik 4"/>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81000" y="144298"/>
            <a:ext cx="2514600" cy="1676400"/>
          </a:xfrm>
          <a:prstGeom prst="rect">
            <a:avLst/>
          </a:prstGeom>
        </p:spPr>
      </p:pic>
      <p:sp>
        <p:nvSpPr>
          <p:cNvPr id="15" name="Subtitle 2">
            <a:extLst>
              <a:ext uri="{FF2B5EF4-FFF2-40B4-BE49-F238E27FC236}">
                <a16:creationId xmlns:a16="http://schemas.microsoft.com/office/drawing/2014/main" id="{B9A4BAF3-7462-48EA-BFD2-8BBB4888C8B1}"/>
              </a:ext>
            </a:extLst>
          </p:cNvPr>
          <p:cNvSpPr txBox="1">
            <a:spLocks/>
          </p:cNvSpPr>
          <p:nvPr/>
        </p:nvSpPr>
        <p:spPr>
          <a:xfrm>
            <a:off x="609203" y="6400673"/>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16" name="Picture 15" descr="A picture containing wall, monitor&#10;&#10;Description automatically generated">
            <a:extLst>
              <a:ext uri="{FF2B5EF4-FFF2-40B4-BE49-F238E27FC236}">
                <a16:creationId xmlns:a16="http://schemas.microsoft.com/office/drawing/2014/main" id="{66E04EAA-70A0-48D6-8AF6-BBAAFD60F377}"/>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22" name="Subtitle 2">
            <a:extLst>
              <a:ext uri="{FF2B5EF4-FFF2-40B4-BE49-F238E27FC236}">
                <a16:creationId xmlns:a16="http://schemas.microsoft.com/office/drawing/2014/main" id="{CB520401-1E53-4323-B30D-5B2151498DBB}"/>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26307205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29" name="Picture 2"/>
          <p:cNvPicPr>
            <a:picLocks noChangeAspect="1" noChangeArrowheads="1"/>
          </p:cNvPicPr>
          <p:nvPr/>
        </p:nvPicPr>
        <p:blipFill>
          <a:blip r:embed="rId6">
            <a:duotone>
              <a:srgbClr val="BBE0E3">
                <a:shade val="45000"/>
                <a:satMod val="135000"/>
              </a:srgbClr>
              <a:prstClr val="white"/>
            </a:duotone>
          </a:blip>
          <a:srcRect/>
          <a:stretch>
            <a:fillRect/>
          </a:stretch>
        </p:blipFill>
        <p:spPr bwMode="auto">
          <a:xfrm>
            <a:off x="762000" y="940810"/>
            <a:ext cx="8686800" cy="5764790"/>
          </a:xfrm>
          <a:prstGeom prst="rect">
            <a:avLst/>
          </a:prstGeom>
          <a:ln>
            <a:noFill/>
          </a:ln>
          <a:effectLst>
            <a:softEdge rad="112500"/>
          </a:effectLst>
        </p:spPr>
      </p:pic>
      <p:pic>
        <p:nvPicPr>
          <p:cNvPr id="30" name="Grafik 13"/>
          <p:cNvPicPr>
            <a:picLocks noChangeAspect="1" noChangeArrowheads="1"/>
          </p:cNvPicPr>
          <p:nvPr/>
        </p:nvPicPr>
        <p:blipFill>
          <a:blip r:embed="rId7">
            <a:extLst>
              <a:ext uri="{28A0092B-C50C-407E-A947-70E740481C1C}">
                <a14:useLocalDpi xmlns:a14="http://schemas.microsoft.com/office/drawing/2010/main" val="0"/>
              </a:ext>
            </a:extLst>
          </a:blip>
          <a:srcRect r="23001" b="27464"/>
          <a:stretch>
            <a:fillRect/>
          </a:stretch>
        </p:blipFill>
        <p:spPr bwMode="auto">
          <a:xfrm>
            <a:off x="6996930" y="3876645"/>
            <a:ext cx="1557338" cy="1857497"/>
          </a:xfrm>
          <a:prstGeom prst="rect">
            <a:avLst/>
          </a:prstGeom>
          <a:noFill/>
          <a:ln>
            <a:noFill/>
          </a:ln>
          <a:effectLst>
            <a:outerShdw dist="50800" dir="5400000" algn="ctr" rotWithShape="0">
              <a:srgbClr val="000000">
                <a:alpha val="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Grafik 30"/>
          <p:cNvPicPr>
            <a:picLocks noChangeAspect="1"/>
          </p:cNvPicPr>
          <p:nvPr/>
        </p:nvPicPr>
        <p:blipFill rotWithShape="1">
          <a:blip r:embed="rId8"/>
          <a:srcRect l="5233" t="24096" r="5226" b="23845"/>
          <a:stretch/>
        </p:blipFill>
        <p:spPr>
          <a:xfrm>
            <a:off x="5448916" y="2404800"/>
            <a:ext cx="2281561" cy="1205048"/>
          </a:xfrm>
          <a:prstGeom prst="rect">
            <a:avLst/>
          </a:prstGeom>
          <a:ln>
            <a:noFill/>
          </a:ln>
          <a:effectLst>
            <a:outerShdw blurRad="50800" dist="50800" dir="5400000" algn="ctr" rotWithShape="0">
              <a:srgbClr val="000000">
                <a:alpha val="0"/>
              </a:srgbClr>
            </a:outerShdw>
            <a:softEdge rad="112500"/>
          </a:effectLst>
        </p:spPr>
      </p:pic>
      <p:sp>
        <p:nvSpPr>
          <p:cNvPr id="32" name="Titel 1"/>
          <p:cNvSpPr txBox="1">
            <a:spLocks noChangeArrowheads="1"/>
          </p:cNvSpPr>
          <p:nvPr/>
        </p:nvSpPr>
        <p:spPr bwMode="auto">
          <a:xfrm>
            <a:off x="20638" y="1549400"/>
            <a:ext cx="9428162" cy="13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3200">
                <a:solidFill>
                  <a:schemeClr val="tx2"/>
                </a:solidFill>
                <a:latin typeface="+mj-lt"/>
                <a:ea typeface="MS PGothic" panose="020B0600070205080204" pitchFamily="34" charset="-128"/>
                <a:cs typeface="+mj-cs"/>
              </a:defRPr>
            </a:lvl1pPr>
            <a:lvl2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2pPr>
            <a:lvl3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3pPr>
            <a:lvl4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4pPr>
            <a:lvl5pPr algn="l" rtl="0" eaLnBrk="0" fontAlgn="base" hangingPunct="0">
              <a:spcBef>
                <a:spcPct val="0"/>
              </a:spcBef>
              <a:spcAft>
                <a:spcPct val="0"/>
              </a:spcAft>
              <a:defRPr sz="3200">
                <a:solidFill>
                  <a:schemeClr val="tx2"/>
                </a:solidFill>
                <a:latin typeface="Arial" pitchFamily="-28" charset="0"/>
                <a:ea typeface="MS PGothic" panose="020B0600070205080204" pitchFamily="34" charset="-128"/>
                <a:cs typeface="ＭＳ Ｐゴシック" pitchFamily="-28" charset="-128"/>
              </a:defRPr>
            </a:lvl5pPr>
            <a:lvl6pPr marL="4572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6pPr>
            <a:lvl7pPr marL="9144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7pPr>
            <a:lvl8pPr marL="13716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8pPr>
            <a:lvl9pPr marL="1828800" algn="l" rtl="0" fontAlgn="base">
              <a:spcBef>
                <a:spcPct val="0"/>
              </a:spcBef>
              <a:spcAft>
                <a:spcPct val="0"/>
              </a:spcAft>
              <a:defRPr sz="3200">
                <a:solidFill>
                  <a:schemeClr val="tx2"/>
                </a:solidFill>
                <a:latin typeface="Arial" pitchFamily="-28" charset="0"/>
                <a:ea typeface="ＭＳ Ｐゴシック" pitchFamily="-28" charset="-128"/>
                <a:cs typeface="ＭＳ Ｐゴシック" pitchFamily="-28"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Further COVID-19 Lessons</a:t>
            </a:r>
            <a:b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br>
            <a:r>
              <a:rPr kumimoji="0" lang="en-US" altLang="de-DE" sz="3800" b="1" i="0" u="none" strike="noStrike" kern="0" cap="none" spc="0" normalizeH="0" baseline="0" dirty="0">
                <a:ln>
                  <a:noFill/>
                </a:ln>
                <a:solidFill>
                  <a:srgbClr val="000000"/>
                </a:solidFill>
                <a:effectLst/>
                <a:uLnTx/>
                <a:uFillTx/>
                <a:ea typeface="MS PGothic" panose="020B0600070205080204" pitchFamily="34" charset="-128"/>
              </a:rPr>
              <a:t>      </a:t>
            </a:r>
            <a:endParaRPr kumimoji="0" lang="en-US" altLang="de-DE" sz="3800" b="1" i="0" u="none" strike="noStrike" kern="0" cap="none" spc="0" normalizeH="0" baseline="0" dirty="0">
              <a:ln>
                <a:noFill/>
              </a:ln>
              <a:solidFill>
                <a:srgbClr val="FFC000"/>
              </a:solidFill>
              <a:effectLst/>
              <a:uLnTx/>
              <a:uFillTx/>
              <a:ea typeface="MS PGothic" panose="020B0600070205080204" pitchFamily="34" charset="-128"/>
            </a:endParaRPr>
          </a:p>
        </p:txBody>
      </p:sp>
      <p:pic>
        <p:nvPicPr>
          <p:cNvPr id="33" name="Grafik 32"/>
          <p:cNvPicPr>
            <a:picLocks noChangeAspect="1"/>
          </p:cNvPicPr>
          <p:nvPr/>
        </p:nvPicPr>
        <p:blipFill>
          <a:blip r:embed="rId9"/>
          <a:stretch>
            <a:fillRect/>
          </a:stretch>
        </p:blipFill>
        <p:spPr>
          <a:xfrm>
            <a:off x="243960" y="3448327"/>
            <a:ext cx="1401506" cy="1273191"/>
          </a:xfrm>
          <a:prstGeom prst="rect">
            <a:avLst/>
          </a:prstGeom>
          <a:ln>
            <a:noFill/>
          </a:ln>
          <a:effectLst>
            <a:outerShdw blurRad="50800" dist="50800" dir="5400000" algn="ctr" rotWithShape="0">
              <a:srgbClr val="000000">
                <a:alpha val="0"/>
              </a:srgbClr>
            </a:outerShdw>
            <a:softEdge rad="112500"/>
          </a:effectLst>
        </p:spPr>
      </p:pic>
      <p:pic>
        <p:nvPicPr>
          <p:cNvPr id="34" name="Grafik 33"/>
          <p:cNvPicPr>
            <a:picLocks noChangeAspect="1"/>
          </p:cNvPicPr>
          <p:nvPr/>
        </p:nvPicPr>
        <p:blipFill rotWithShape="1">
          <a:blip r:embed="rId10"/>
          <a:srcRect l="-517" t="14435" r="1045" b="12668"/>
          <a:stretch/>
        </p:blipFill>
        <p:spPr>
          <a:xfrm>
            <a:off x="5503928" y="4966754"/>
            <a:ext cx="1811045" cy="1205699"/>
          </a:xfrm>
          <a:prstGeom prst="rect">
            <a:avLst/>
          </a:prstGeom>
          <a:ln>
            <a:noFill/>
          </a:ln>
          <a:effectLst>
            <a:outerShdw blurRad="50800" dist="50800" dir="5400000" algn="ctr" rotWithShape="0">
              <a:srgbClr val="000000">
                <a:alpha val="0"/>
              </a:srgbClr>
            </a:outerShdw>
            <a:softEdge rad="112500"/>
          </a:effectLst>
        </p:spPr>
      </p:pic>
      <p:pic>
        <p:nvPicPr>
          <p:cNvPr id="35" name="Grafik 34"/>
          <p:cNvPicPr>
            <a:picLocks noChangeAspect="1"/>
          </p:cNvPicPr>
          <p:nvPr/>
        </p:nvPicPr>
        <p:blipFill>
          <a:blip r:embed="rId11"/>
          <a:stretch>
            <a:fillRect/>
          </a:stretch>
        </p:blipFill>
        <p:spPr>
          <a:xfrm>
            <a:off x="4473661" y="1553722"/>
            <a:ext cx="1432471" cy="865970"/>
          </a:xfrm>
          <a:prstGeom prst="rect">
            <a:avLst/>
          </a:prstGeom>
          <a:ln>
            <a:noFill/>
          </a:ln>
          <a:effectLst>
            <a:outerShdw blurRad="50800" dist="50800" dir="5400000" algn="ctr" rotWithShape="0">
              <a:srgbClr val="000000">
                <a:alpha val="0"/>
              </a:srgbClr>
            </a:outerShdw>
            <a:softEdge rad="112500"/>
          </a:effectLst>
        </p:spPr>
      </p:pic>
      <p:pic>
        <p:nvPicPr>
          <p:cNvPr id="36" name="Grafik 35"/>
          <p:cNvPicPr>
            <a:picLocks noChangeAspect="1"/>
          </p:cNvPicPr>
          <p:nvPr/>
        </p:nvPicPr>
        <p:blipFill>
          <a:blip r:embed="rId12"/>
          <a:stretch>
            <a:fillRect/>
          </a:stretch>
        </p:blipFill>
        <p:spPr>
          <a:xfrm>
            <a:off x="7259812" y="2940543"/>
            <a:ext cx="1526126" cy="922587"/>
          </a:xfrm>
          <a:prstGeom prst="rect">
            <a:avLst/>
          </a:prstGeom>
          <a:ln>
            <a:noFill/>
          </a:ln>
          <a:effectLst>
            <a:outerShdw blurRad="50800" dist="50800" dir="5400000" algn="ctr" rotWithShape="0">
              <a:srgbClr val="000000">
                <a:alpha val="0"/>
              </a:srgbClr>
            </a:outerShdw>
            <a:softEdge rad="112500"/>
          </a:effectLst>
        </p:spPr>
      </p:pic>
      <p:pic>
        <p:nvPicPr>
          <p:cNvPr id="37" name="Grafik 36"/>
          <p:cNvPicPr>
            <a:picLocks noChangeAspect="1"/>
          </p:cNvPicPr>
          <p:nvPr/>
        </p:nvPicPr>
        <p:blipFill>
          <a:blip r:embed="rId13"/>
          <a:stretch>
            <a:fillRect/>
          </a:stretch>
        </p:blipFill>
        <p:spPr>
          <a:xfrm>
            <a:off x="7573641" y="1622290"/>
            <a:ext cx="1226396" cy="741392"/>
          </a:xfrm>
          <a:prstGeom prst="rect">
            <a:avLst/>
          </a:prstGeom>
          <a:ln>
            <a:noFill/>
          </a:ln>
          <a:effectLst>
            <a:outerShdw blurRad="50800" dist="50800" dir="5400000" algn="ctr" rotWithShape="0">
              <a:srgbClr val="000000">
                <a:alpha val="0"/>
              </a:srgbClr>
            </a:outerShdw>
            <a:softEdge rad="112500"/>
          </a:effectLst>
        </p:spPr>
      </p:pic>
      <p:cxnSp>
        <p:nvCxnSpPr>
          <p:cNvPr id="38" name="Gerade Verbindung 10"/>
          <p:cNvCxnSpPr/>
          <p:nvPr/>
        </p:nvCxnSpPr>
        <p:spPr>
          <a:xfrm>
            <a:off x="3708400" y="1701800"/>
            <a:ext cx="0" cy="4643743"/>
          </a:xfrm>
          <a:prstGeom prst="line">
            <a:avLst/>
          </a:prstGeom>
          <a:noFill/>
          <a:ln w="25400" cap="flat" cmpd="sng" algn="ctr">
            <a:solidFill>
              <a:srgbClr val="BBE0E3"/>
            </a:solidFill>
            <a:prstDash val="solid"/>
          </a:ln>
          <a:effectLst>
            <a:outerShdw blurRad="40000" dist="20000" dir="5400000" rotWithShape="0">
              <a:srgbClr val="000000">
                <a:alpha val="38000"/>
              </a:srgbClr>
            </a:outerShdw>
          </a:effectLst>
        </p:spPr>
      </p:cxnSp>
      <p:pic>
        <p:nvPicPr>
          <p:cNvPr id="39" name="Picture 6"/>
          <p:cNvPicPr>
            <a:picLocks noChangeAspect="1" noChangeArrowheads="1"/>
          </p:cNvPicPr>
          <p:nvPr/>
        </p:nvPicPr>
        <p:blipFill>
          <a:blip r:embed="rId14" cstate="print"/>
          <a:srcRect/>
          <a:stretch>
            <a:fillRect/>
          </a:stretch>
        </p:blipFill>
        <p:spPr bwMode="auto">
          <a:xfrm>
            <a:off x="1720633" y="2983840"/>
            <a:ext cx="1601636" cy="969392"/>
          </a:xfrm>
          <a:prstGeom prst="rect">
            <a:avLst/>
          </a:prstGeom>
          <a:ln>
            <a:noFill/>
          </a:ln>
          <a:effectLst>
            <a:outerShdw blurRad="50800" dist="50800" dir="5400000" algn="ctr" rotWithShape="0">
              <a:srgbClr val="000000">
                <a:alpha val="0"/>
              </a:srgbClr>
            </a:outerShdw>
            <a:softEdge rad="112500"/>
          </a:effectLst>
        </p:spPr>
      </p:pic>
      <p:pic>
        <p:nvPicPr>
          <p:cNvPr id="40" name="Picture 2"/>
          <p:cNvPicPr>
            <a:picLocks noChangeAspect="1" noChangeArrowheads="1"/>
          </p:cNvPicPr>
          <p:nvPr/>
        </p:nvPicPr>
        <p:blipFill>
          <a:blip r:embed="rId15" cstate="print"/>
          <a:srcRect/>
          <a:stretch>
            <a:fillRect/>
          </a:stretch>
        </p:blipFill>
        <p:spPr bwMode="auto">
          <a:xfrm>
            <a:off x="1949016" y="1702283"/>
            <a:ext cx="1542864" cy="1112876"/>
          </a:xfrm>
          <a:prstGeom prst="rect">
            <a:avLst/>
          </a:prstGeom>
          <a:ln>
            <a:noFill/>
          </a:ln>
          <a:effectLst>
            <a:outerShdw blurRad="50800" dist="50800" dir="5400000" algn="ctr" rotWithShape="0">
              <a:srgbClr val="000000">
                <a:alpha val="0"/>
              </a:srgbClr>
            </a:outerShdw>
            <a:softEdge rad="112500"/>
          </a:effectLst>
        </p:spPr>
      </p:pic>
      <p:pic>
        <p:nvPicPr>
          <p:cNvPr id="41" name="Picture 3"/>
          <p:cNvPicPr>
            <a:picLocks noChangeAspect="1" noChangeArrowheads="1"/>
          </p:cNvPicPr>
          <p:nvPr/>
        </p:nvPicPr>
        <p:blipFill rotWithShape="1">
          <a:blip r:embed="rId16"/>
          <a:srcRect l="27116" t="25425" r="29331" b="17717"/>
          <a:stretch/>
        </p:blipFill>
        <p:spPr bwMode="auto">
          <a:xfrm>
            <a:off x="433990" y="4835156"/>
            <a:ext cx="1727074" cy="1364118"/>
          </a:xfrm>
          <a:prstGeom prst="rect">
            <a:avLst/>
          </a:prstGeom>
          <a:ln>
            <a:noFill/>
          </a:ln>
          <a:effectLst>
            <a:outerShdw blurRad="50800" dist="50800" dir="5400000" algn="ctr" rotWithShape="0">
              <a:srgbClr val="000000">
                <a:alpha val="10000"/>
              </a:srgbClr>
            </a:outerShdw>
            <a:softEdge rad="112500"/>
          </a:effectLst>
        </p:spPr>
      </p:pic>
      <p:pic>
        <p:nvPicPr>
          <p:cNvPr id="42" name="Picture 2"/>
          <p:cNvPicPr>
            <a:picLocks noChangeAspect="1" noChangeArrowheads="1"/>
          </p:cNvPicPr>
          <p:nvPr/>
        </p:nvPicPr>
        <p:blipFill>
          <a:blip r:embed="rId17"/>
          <a:srcRect/>
          <a:stretch>
            <a:fillRect/>
          </a:stretch>
        </p:blipFill>
        <p:spPr bwMode="auto">
          <a:xfrm>
            <a:off x="2541" y="2199615"/>
            <a:ext cx="2038350" cy="899905"/>
          </a:xfrm>
          <a:prstGeom prst="rect">
            <a:avLst/>
          </a:prstGeom>
          <a:ln>
            <a:noFill/>
          </a:ln>
          <a:effectLst>
            <a:outerShdw blurRad="50800" dist="50800" dir="5400000" algn="ctr" rotWithShape="0">
              <a:srgbClr val="000000">
                <a:alpha val="0"/>
              </a:srgbClr>
            </a:outerShdw>
            <a:softEdge rad="112500"/>
          </a:effectLst>
        </p:spPr>
      </p:pic>
      <p:sp>
        <p:nvSpPr>
          <p:cNvPr id="43" name="Textfeld 42"/>
          <p:cNvSpPr txBox="1"/>
          <p:nvPr/>
        </p:nvSpPr>
        <p:spPr>
          <a:xfrm>
            <a:off x="2614251" y="5521235"/>
            <a:ext cx="2571920" cy="400110"/>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Comparison</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of</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4" name="Textfeld 43"/>
          <p:cNvSpPr txBox="1"/>
          <p:nvPr/>
        </p:nvSpPr>
        <p:spPr>
          <a:xfrm>
            <a:off x="4355975" y="3746521"/>
            <a:ext cx="1407800" cy="707886"/>
          </a:xfrm>
          <a:prstGeom prst="rect">
            <a:avLst/>
          </a:prstGeom>
          <a:gradFill rotWithShape="1">
            <a:gsLst>
              <a:gs pos="0">
                <a:srgbClr val="BBE0E3">
                  <a:tint val="50000"/>
                  <a:satMod val="300000"/>
                  <a:alpha val="0"/>
                </a:srgbClr>
              </a:gs>
              <a:gs pos="35000">
                <a:srgbClr val="BBE0E3">
                  <a:tint val="37000"/>
                  <a:satMod val="300000"/>
                </a:srgbClr>
              </a:gs>
              <a:gs pos="100000">
                <a:srgbClr val="BBE0E3">
                  <a:tint val="15000"/>
                  <a:satMod val="350000"/>
                </a:srgbClr>
              </a:gs>
            </a:gsLst>
            <a:lin ang="16200000" scaled="1"/>
          </a:gradFill>
          <a:ln w="9525" cap="flat" cmpd="sng" algn="ctr">
            <a:solidFill>
              <a:srgbClr val="DAEDEF"/>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Priv. </a:t>
            </a:r>
          </a:p>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Int‘I</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Law</a:t>
            </a:r>
          </a:p>
        </p:txBody>
      </p:sp>
      <p:sp>
        <p:nvSpPr>
          <p:cNvPr id="45" name="Textfeld 44"/>
          <p:cNvSpPr txBox="1"/>
          <p:nvPr/>
        </p:nvSpPr>
        <p:spPr>
          <a:xfrm>
            <a:off x="2046303" y="4146363"/>
            <a:ext cx="1330816" cy="707886"/>
          </a:xfrm>
          <a:prstGeom prst="rect">
            <a:avLst/>
          </a:prstGeom>
          <a:gradFill rotWithShape="1">
            <a:gsLst>
              <a:gs pos="0">
                <a:srgbClr val="BBE0E3">
                  <a:tint val="50000"/>
                  <a:satMod val="300000"/>
                  <a:alpha val="4000"/>
                </a:srgbClr>
              </a:gs>
              <a:gs pos="35000">
                <a:srgbClr val="BBE0E3">
                  <a:tint val="37000"/>
                  <a:satMod val="300000"/>
                </a:srgbClr>
              </a:gs>
              <a:gs pos="100000">
                <a:srgbClr val="BBE0E3">
                  <a:tint val="15000"/>
                  <a:satMod val="350000"/>
                </a:srgbClr>
              </a:gs>
            </a:gsLst>
            <a:lin ang="16200000" scaled="1"/>
          </a:gradFill>
          <a:ln w="9525" cap="flat" cmpd="sng" algn="ctr">
            <a:solidFill>
              <a:srgbClr val="BBE0E3">
                <a:shade val="95000"/>
                <a:satMod val="105000"/>
              </a:srgbClr>
            </a:solidFill>
            <a:prstDash val="solid"/>
          </a:ln>
          <a:effectLst>
            <a:outerShdw blurRad="40000" dist="20000" dir="5400000" rotWithShape="0">
              <a:srgbClr val="000000">
                <a:alpha val="38000"/>
              </a:srgbClr>
            </a:outerShdw>
          </a:effectLst>
        </p:spPr>
        <p:txBody>
          <a:bodyPr wrap="square">
            <a:spAutoFit/>
          </a:bodyPr>
          <a:lstStyle/>
          <a:p>
            <a:pPr marL="0" marR="0" lvl="0" indent="0" defTabSz="914400" eaLnBrk="0" fontAlgn="base" latinLnBrk="0" hangingPunct="0">
              <a:lnSpc>
                <a:spcPct val="100000"/>
              </a:lnSpc>
              <a:spcBef>
                <a:spcPct val="0"/>
              </a:spcBef>
              <a:spcAft>
                <a:spcPct val="0"/>
              </a:spcAft>
              <a:buClrTx/>
              <a:buSzTx/>
              <a:buFontTx/>
              <a:buNone/>
              <a:tabLst/>
              <a:defRPr/>
            </a:pP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Int‘l</a:t>
            </a:r>
            <a:r>
              <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rPr>
              <a:t>. </a:t>
            </a:r>
            <a:r>
              <a:rPr kumimoji="0" lang="de-DE" sz="2000" b="1" i="1" u="none" strike="noStrike" kern="0" cap="none" spc="0" normalizeH="0" baseline="0" noProof="0" dirty="0" err="1">
                <a:ln w="10541" cmpd="sng">
                  <a:solidFill>
                    <a:srgbClr val="BBE0E3">
                      <a:shade val="88000"/>
                      <a:satMod val="110000"/>
                    </a:srgbClr>
                  </a:solidFill>
                  <a:prstDash val="solid"/>
                </a:ln>
                <a:solidFill>
                  <a:srgbClr val="0070C0"/>
                </a:solidFill>
                <a:effectLst/>
                <a:uLnTx/>
                <a:uFillTx/>
                <a:latin typeface="Arial"/>
                <a:ea typeface="ＭＳ Ｐゴシック"/>
              </a:rPr>
              <a:t>Proc.Law</a:t>
            </a:r>
            <a:endParaRPr kumimoji="0" lang="de-DE" sz="2000" b="1" i="1" u="none" strike="noStrike" kern="0" cap="none" spc="0" normalizeH="0" baseline="0" noProof="0" dirty="0">
              <a:ln w="10541" cmpd="sng">
                <a:solidFill>
                  <a:srgbClr val="BBE0E3">
                    <a:shade val="88000"/>
                    <a:satMod val="110000"/>
                  </a:srgbClr>
                </a:solidFill>
                <a:prstDash val="solid"/>
              </a:ln>
              <a:solidFill>
                <a:srgbClr val="0070C0"/>
              </a:solidFill>
              <a:effectLst/>
              <a:uLnTx/>
              <a:uFillTx/>
              <a:latin typeface="Arial"/>
              <a:ea typeface="ＭＳ Ｐゴシック"/>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20</a:t>
            </a:fld>
            <a:endParaRPr lang="en-US" sz="1000" dirty="0">
              <a:solidFill>
                <a:schemeClr val="bg1"/>
              </a:solidFill>
            </a:endParaRPr>
          </a:p>
        </p:txBody>
      </p:sp>
      <p:sp>
        <p:nvSpPr>
          <p:cNvPr id="25" name="Ellipse 3"/>
          <p:cNvSpPr>
            <a:spLocks noChangeArrowheads="1"/>
          </p:cNvSpPr>
          <p:nvPr/>
        </p:nvSpPr>
        <p:spPr bwMode="auto">
          <a:xfrm>
            <a:off x="486048" y="1992986"/>
            <a:ext cx="8213764" cy="3891495"/>
          </a:xfrm>
          <a:prstGeom prst="ellipse">
            <a:avLst/>
          </a:prstGeom>
          <a:solidFill>
            <a:schemeClr val="accent1"/>
          </a:solidFill>
          <a:ln w="9525" algn="ctr">
            <a:solidFill>
              <a:schemeClr val="tx1"/>
            </a:solidFill>
            <a:round/>
            <a:headEnd/>
            <a:tailEnd/>
          </a:ln>
        </p:spPr>
        <p:txBody>
          <a:bodyPr anchor="ctr" anchorCtr="1"/>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marL="800100" lvl="1" indent="-457200">
              <a:buFont typeface="Arial" panose="020B0604020202020204" pitchFamily="34" charset="0"/>
              <a:buChar char="•"/>
            </a:pPr>
            <a:r>
              <a:rPr lang="en-US" altLang="de-DE" sz="2000" b="1" dirty="0">
                <a:solidFill>
                  <a:schemeClr val="bg1"/>
                </a:solidFill>
              </a:rPr>
              <a:t>Mistakes made in the past in the organization of international business cost a lot of money.</a:t>
            </a:r>
          </a:p>
          <a:p>
            <a:pPr marL="800100" lvl="1" indent="-457200">
              <a:buFont typeface="Arial" panose="020B0604020202020204" pitchFamily="34" charset="0"/>
              <a:buChar char="•"/>
            </a:pPr>
            <a:endParaRPr lang="en-US" altLang="de-DE" sz="2000" b="1" dirty="0">
              <a:solidFill>
                <a:schemeClr val="bg1"/>
              </a:solidFill>
            </a:endParaRPr>
          </a:p>
          <a:p>
            <a:pPr marL="800100" lvl="1" indent="-457200">
              <a:buFont typeface="Arial" panose="020B0604020202020204" pitchFamily="34" charset="0"/>
              <a:buChar char="•"/>
            </a:pPr>
            <a:r>
              <a:rPr lang="en-US" altLang="de-DE" sz="2000" b="1" dirty="0">
                <a:solidFill>
                  <a:schemeClr val="bg1"/>
                </a:solidFill>
              </a:rPr>
              <a:t>International risk management is essential for diligent conduction of business.</a:t>
            </a:r>
          </a:p>
        </p:txBody>
      </p:sp>
      <p:pic>
        <p:nvPicPr>
          <p:cNvPr id="26" name="Picture 25" descr="A picture containing wall, monitor&#10;&#10;Description automatically generated">
            <a:extLst>
              <a:ext uri="{FF2B5EF4-FFF2-40B4-BE49-F238E27FC236}">
                <a16:creationId xmlns:a16="http://schemas.microsoft.com/office/drawing/2014/main" id="{19D2C7D1-C1AD-4E7B-9C40-116AF7C1B3C0}"/>
              </a:ext>
            </a:extLst>
          </p:cNvPr>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27" name="Subtitle 2">
            <a:extLst>
              <a:ext uri="{FF2B5EF4-FFF2-40B4-BE49-F238E27FC236}">
                <a16:creationId xmlns:a16="http://schemas.microsoft.com/office/drawing/2014/main" id="{6C31CA80-AAC3-4A0A-8770-933BC7035D98}"/>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87731659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47625" y="2686468"/>
            <a:ext cx="9048750" cy="3829328"/>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Tx/>
              <a:buNone/>
              <a:defRPr/>
            </a:pPr>
            <a:r>
              <a:rPr lang="en-US" altLang="de-DE" b="1" dirty="0"/>
              <a:t>Force Majeure: </a:t>
            </a:r>
            <a:r>
              <a:rPr lang="en-US" altLang="de-DE" dirty="0"/>
              <a:t>Problem </a:t>
            </a:r>
            <a:r>
              <a:rPr lang="en-US" altLang="de-DE" dirty="0">
                <a:sym typeface="Wingdings" panose="05000000000000000000" pitchFamily="2" charset="2"/>
              </a:rPr>
              <a:t> today, a second or third wave is beyond the parties’ control, but can </a:t>
            </a:r>
            <a:r>
              <a:rPr lang="en-US" altLang="de-DE" i="1" dirty="0">
                <a:solidFill>
                  <a:schemeClr val="accent2"/>
                </a:solidFill>
                <a:sym typeface="Wingdings" panose="05000000000000000000" pitchFamily="2" charset="2"/>
              </a:rPr>
              <a:t>to a certain extent</a:t>
            </a:r>
            <a:r>
              <a:rPr lang="en-US" altLang="de-DE" dirty="0">
                <a:sym typeface="Wingdings" panose="05000000000000000000" pitchFamily="2" charset="2"/>
              </a:rPr>
              <a:t> </a:t>
            </a:r>
            <a:r>
              <a:rPr lang="en-US" altLang="de-DE" i="1" dirty="0">
                <a:solidFill>
                  <a:schemeClr val="accent2"/>
                </a:solidFill>
                <a:sym typeface="Wingdings" panose="05000000000000000000" pitchFamily="2" charset="2"/>
              </a:rPr>
              <a:t>[which is difficult to define] </a:t>
            </a:r>
            <a:r>
              <a:rPr lang="en-US" altLang="de-DE" dirty="0">
                <a:sym typeface="Wingdings" panose="05000000000000000000" pitchFamily="2" charset="2"/>
              </a:rPr>
              <a:t>be </a:t>
            </a:r>
            <a:r>
              <a:rPr lang="en-US" altLang="de-DE" dirty="0">
                <a:solidFill>
                  <a:srgbClr val="FF0000"/>
                </a:solidFill>
                <a:sym typeface="Wingdings" panose="05000000000000000000" pitchFamily="2" charset="2"/>
              </a:rPr>
              <a:t>“taken into account”</a:t>
            </a:r>
            <a:r>
              <a:rPr lang="en-US" altLang="de-DE" dirty="0">
                <a:sym typeface="Wingdings" panose="05000000000000000000" pitchFamily="2" charset="2"/>
              </a:rPr>
              <a:t> </a:t>
            </a:r>
            <a:endParaRPr lang="en-US" altLang="de-DE" dirty="0"/>
          </a:p>
          <a:p>
            <a:pPr>
              <a:buFontTx/>
              <a:buNone/>
              <a:defRPr/>
            </a:pPr>
            <a:endParaRPr lang="de-DE" altLang="de-DE" sz="1600" dirty="0">
              <a:latin typeface="Arial" panose="020B0604020202020204" pitchFamily="34" charset="0"/>
              <a:cs typeface="Arial" panose="020B0604020202020204" pitchFamily="34" charset="0"/>
            </a:endParaRPr>
          </a:p>
          <a:p>
            <a:pPr>
              <a:buFontTx/>
              <a:buNone/>
              <a:defRPr/>
            </a:pPr>
            <a:r>
              <a:rPr lang="de-DE" altLang="de-DE" b="1" dirty="0" err="1">
                <a:latin typeface="Arial" panose="020B0604020202020204" pitchFamily="34" charset="0"/>
                <a:cs typeface="Arial" panose="020B0604020202020204" pitchFamily="34" charset="0"/>
              </a:rPr>
              <a:t>Hardship</a:t>
            </a:r>
            <a:r>
              <a:rPr lang="de-DE" altLang="de-DE" b="1" dirty="0">
                <a:latin typeface="Arial" panose="020B0604020202020204" pitchFamily="34" charset="0"/>
                <a:cs typeface="Arial" panose="020B0604020202020204" pitchFamily="34" charset="0"/>
              </a:rPr>
              <a:t>: </a:t>
            </a:r>
            <a:r>
              <a:rPr lang="de-DE" altLang="de-DE" dirty="0">
                <a:latin typeface="Arial" panose="020B0604020202020204" pitchFamily="34" charset="0"/>
                <a:cs typeface="Arial" panose="020B0604020202020204" pitchFamily="34" charset="0"/>
                <a:sym typeface="Wingdings" panose="05000000000000000000" pitchFamily="2" charset="2"/>
              </a:rPr>
              <a:t>6.2.2 Definition </a:t>
            </a:r>
            <a:r>
              <a:rPr lang="de-DE" altLang="de-DE" dirty="0" err="1">
                <a:latin typeface="Arial" panose="020B0604020202020204" pitchFamily="34" charset="0"/>
                <a:cs typeface="Arial" panose="020B0604020202020204" pitchFamily="34" charset="0"/>
                <a:sym typeface="Wingdings" panose="05000000000000000000" pitchFamily="2" charset="2"/>
              </a:rPr>
              <a:t>of</a:t>
            </a:r>
            <a:r>
              <a:rPr lang="de-DE" altLang="de-DE" dirty="0">
                <a:latin typeface="Arial" panose="020B0604020202020204" pitchFamily="34" charset="0"/>
                <a:cs typeface="Arial" panose="020B0604020202020204" pitchFamily="34" charset="0"/>
                <a:sym typeface="Wingdings" panose="05000000000000000000" pitchFamily="2" charset="2"/>
              </a:rPr>
              <a:t> </a:t>
            </a:r>
            <a:r>
              <a:rPr lang="de-DE" altLang="de-DE" dirty="0" err="1">
                <a:latin typeface="Arial" panose="020B0604020202020204" pitchFamily="34" charset="0"/>
                <a:cs typeface="Arial" panose="020B0604020202020204" pitchFamily="34" charset="0"/>
                <a:sym typeface="Wingdings" panose="05000000000000000000" pitchFamily="2" charset="2"/>
              </a:rPr>
              <a:t>Hardship</a:t>
            </a:r>
            <a:r>
              <a:rPr lang="de-DE" altLang="de-DE" dirty="0">
                <a:latin typeface="Arial" panose="020B0604020202020204" pitchFamily="34" charset="0"/>
                <a:cs typeface="Arial" panose="020B0604020202020204" pitchFamily="34" charset="0"/>
                <a:sym typeface="Wingdings" panose="05000000000000000000" pitchFamily="2" charset="2"/>
              </a:rPr>
              <a:t> Problem </a:t>
            </a:r>
            <a:r>
              <a:rPr lang="de-DE" altLang="de-DE" dirty="0" err="1">
                <a:latin typeface="Arial" panose="020B0604020202020204" pitchFamily="34" charset="0"/>
                <a:cs typeface="Arial" panose="020B0604020202020204" pitchFamily="34" charset="0"/>
                <a:sym typeface="Wingdings" panose="05000000000000000000" pitchFamily="2" charset="2"/>
              </a:rPr>
              <a:t>lit</a:t>
            </a:r>
            <a:r>
              <a:rPr lang="de-DE" altLang="de-DE" dirty="0">
                <a:latin typeface="Arial" panose="020B0604020202020204" pitchFamily="34" charset="0"/>
                <a:cs typeface="Arial" panose="020B0604020202020204" pitchFamily="34" charset="0"/>
                <a:sym typeface="Wingdings" panose="05000000000000000000" pitchFamily="2" charset="2"/>
              </a:rPr>
              <a:t>. a) and b)</a:t>
            </a:r>
          </a:p>
          <a:p>
            <a:pPr>
              <a:defRPr/>
            </a:pPr>
            <a:r>
              <a:rPr lang="en-US" dirty="0">
                <a:latin typeface="Arial" panose="020B0604020202020204" pitchFamily="34" charset="0"/>
                <a:cs typeface="Arial" panose="020B0604020202020204" pitchFamily="34" charset="0"/>
              </a:rPr>
              <a:t>(a) the events occur or become known to the disadvantaged party </a:t>
            </a:r>
            <a:r>
              <a:rPr lang="en-US" dirty="0">
                <a:solidFill>
                  <a:srgbClr val="FF0000"/>
                </a:solidFill>
                <a:latin typeface="Arial" panose="020B0604020202020204" pitchFamily="34" charset="0"/>
                <a:cs typeface="Arial" panose="020B0604020202020204" pitchFamily="34" charset="0"/>
              </a:rPr>
              <a:t>after the conclusion </a:t>
            </a:r>
            <a:r>
              <a:rPr lang="en-US" dirty="0">
                <a:latin typeface="Arial" panose="020B0604020202020204" pitchFamily="34" charset="0"/>
                <a:cs typeface="Arial" panose="020B0604020202020204" pitchFamily="34" charset="0"/>
              </a:rPr>
              <a:t>of the contract;</a:t>
            </a:r>
          </a:p>
          <a:p>
            <a:pPr>
              <a:defRPr/>
            </a:pPr>
            <a:r>
              <a:rPr lang="en-US" dirty="0">
                <a:latin typeface="Arial" panose="020B0604020202020204" pitchFamily="34" charset="0"/>
                <a:cs typeface="Arial" panose="020B0604020202020204" pitchFamily="34" charset="0"/>
              </a:rPr>
              <a:t>(b) the events </a:t>
            </a:r>
            <a:r>
              <a:rPr lang="en-US" dirty="0">
                <a:solidFill>
                  <a:srgbClr val="FF0000"/>
                </a:solidFill>
                <a:latin typeface="Arial" panose="020B0604020202020204" pitchFamily="34" charset="0"/>
                <a:cs typeface="Arial" panose="020B0604020202020204" pitchFamily="34" charset="0"/>
              </a:rPr>
              <a:t>could not reasonably have been taken into account</a:t>
            </a:r>
            <a:r>
              <a:rPr lang="en-US" b="1" dirty="0">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by the disadvantaged party at the time of the conclusion of the contract.”</a:t>
            </a:r>
          </a:p>
          <a:p>
            <a:pPr>
              <a:buFontTx/>
              <a:buNone/>
              <a:defRPr/>
            </a:pPr>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itel 2"/>
          <p:cNvSpPr txBox="1">
            <a:spLocks noChangeArrowheads="1"/>
          </p:cNvSpPr>
          <p:nvPr/>
        </p:nvSpPr>
        <p:spPr>
          <a:xfrm>
            <a:off x="-37777" y="1612337"/>
            <a:ext cx="9048749" cy="762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II. </a:t>
            </a:r>
            <a:r>
              <a:rPr lang="de-DE" altLang="de-DE" sz="3800" b="1" dirty="0" err="1"/>
              <a:t>Developing</a:t>
            </a:r>
            <a:r>
              <a:rPr lang="de-DE" altLang="de-DE" sz="3800" b="1" dirty="0"/>
              <a:t> a Corona </a:t>
            </a:r>
            <a:r>
              <a:rPr lang="de-DE" altLang="de-DE" sz="3800" b="1" dirty="0" err="1"/>
              <a:t>Clause</a:t>
            </a:r>
            <a:r>
              <a:rPr lang="de-DE" altLang="de-DE" sz="3800" b="1" dirty="0"/>
              <a:t> </a:t>
            </a:r>
            <a:br>
              <a:rPr lang="de-DE" altLang="de-DE" sz="3800" b="1" dirty="0"/>
            </a:br>
            <a:r>
              <a:rPr lang="de-DE" altLang="de-DE" sz="3800" b="1" dirty="0" err="1"/>
              <a:t>for</a:t>
            </a:r>
            <a:r>
              <a:rPr lang="de-DE" altLang="de-DE" sz="3800" b="1" dirty="0"/>
              <a:t> New </a:t>
            </a:r>
            <a:r>
              <a:rPr lang="de-DE" altLang="de-DE" sz="3800" b="1" dirty="0" err="1"/>
              <a:t>Contracts</a:t>
            </a:r>
            <a:r>
              <a:rPr lang="de-DE" altLang="de-DE" sz="3800" b="1" dirty="0"/>
              <a:t> (</a:t>
            </a:r>
            <a:r>
              <a:rPr lang="de-DE" altLang="de-DE" sz="3800" b="1" dirty="0" err="1"/>
              <a:t>under</a:t>
            </a:r>
            <a:r>
              <a:rPr lang="de-DE" altLang="de-DE" sz="3800" b="1" dirty="0"/>
              <a:t> </a:t>
            </a:r>
            <a:r>
              <a:rPr lang="de-DE" altLang="de-DE" sz="3800" b="1" dirty="0" err="1"/>
              <a:t>any</a:t>
            </a:r>
            <a:r>
              <a:rPr lang="de-DE" altLang="de-DE" sz="3800" b="1" dirty="0"/>
              <a:t> Law)</a:t>
            </a:r>
            <a:endParaRPr lang="en-GB" altLang="de-DE" sz="38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21</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9C7A9FF7-075D-4DEA-B23D-2A4D3C470ECD}"/>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4584D2DD-118B-4E32-A889-578AFFD0EF99}"/>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394648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95250" y="2587546"/>
            <a:ext cx="9048750" cy="433379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buFontTx/>
              <a:buNone/>
              <a:defRPr/>
            </a:pPr>
            <a:r>
              <a:rPr lang="en-US" altLang="de-DE" sz="2000" b="1" dirty="0"/>
              <a:t>Assumption: </a:t>
            </a:r>
            <a:r>
              <a:rPr lang="en-US" altLang="de-DE" sz="2000" dirty="0">
                <a:sym typeface="Wingdings" panose="05000000000000000000" pitchFamily="2" charset="2"/>
              </a:rPr>
              <a:t>If I conclude a contract now post-corona start [or post-BREXIT while the outcome is not known], force majeure may not help </a:t>
            </a:r>
            <a:r>
              <a:rPr lang="en-US" altLang="de-DE" sz="2000" i="1" dirty="0">
                <a:sym typeface="Wingdings" panose="05000000000000000000" pitchFamily="2" charset="2"/>
              </a:rPr>
              <a:t>(withholding/interest/termination), except for another epidemic in the future. </a:t>
            </a:r>
            <a:r>
              <a:rPr lang="en-US" altLang="de-DE" sz="2000" dirty="0">
                <a:sym typeface="Wingdings" panose="05000000000000000000" pitchFamily="2" charset="2"/>
              </a:rPr>
              <a:t>The company needs the business but a possibility to adapt to those circumstances which are not commercially reasonably foreseeable</a:t>
            </a:r>
          </a:p>
          <a:p>
            <a:pPr algn="just">
              <a:buFontTx/>
              <a:buNone/>
              <a:defRPr/>
            </a:pPr>
            <a:endParaRPr lang="en-US" altLang="de-DE" sz="2000" dirty="0">
              <a:latin typeface="Arial" panose="020B0604020202020204" pitchFamily="34" charset="0"/>
              <a:cs typeface="Arial" panose="020B0604020202020204" pitchFamily="34" charset="0"/>
            </a:endParaRPr>
          </a:p>
          <a:p>
            <a:pPr>
              <a:buFont typeface="Wingdings" panose="05000000000000000000" pitchFamily="2" charset="2"/>
              <a:buChar char="à"/>
              <a:defRPr/>
            </a:pPr>
            <a:r>
              <a:rPr lang="en-US" altLang="de-DE" sz="2000" b="1" dirty="0">
                <a:latin typeface="Arial" panose="020B0604020202020204" pitchFamily="34" charset="0"/>
                <a:cs typeface="Arial" panose="020B0604020202020204" pitchFamily="34" charset="0"/>
              </a:rPr>
              <a:t>Hardship </a:t>
            </a:r>
            <a:r>
              <a:rPr lang="en-US" altLang="de-DE" sz="2000" b="1" dirty="0">
                <a:latin typeface="Arial" panose="020B0604020202020204" pitchFamily="34" charset="0"/>
                <a:cs typeface="Arial" panose="020B0604020202020204" pitchFamily="34" charset="0"/>
                <a:sym typeface="Wingdings" panose="05000000000000000000" pitchFamily="2" charset="2"/>
              </a:rPr>
              <a:t> Because Adaptation of Contract is Attractive</a:t>
            </a:r>
          </a:p>
          <a:p>
            <a:pPr>
              <a:buFontTx/>
              <a:buNone/>
              <a:defRPr/>
            </a:pPr>
            <a:endParaRPr lang="en-US" altLang="de-DE" sz="2000" b="1" dirty="0">
              <a:latin typeface="Arial" panose="020B0604020202020204" pitchFamily="34" charset="0"/>
              <a:cs typeface="Arial" panose="020B0604020202020204" pitchFamily="34" charset="0"/>
            </a:endParaRPr>
          </a:p>
          <a:p>
            <a:pPr>
              <a:buFont typeface="Wingdings" panose="05000000000000000000" pitchFamily="2" charset="2"/>
              <a:buChar char="à"/>
              <a:defRPr/>
            </a:pPr>
            <a:r>
              <a:rPr lang="en-US" altLang="de-DE" sz="2000" b="1" dirty="0">
                <a:latin typeface="Arial" panose="020B0604020202020204" pitchFamily="34" charset="0"/>
                <a:cs typeface="Arial" panose="020B0604020202020204" pitchFamily="34" charset="0"/>
                <a:sym typeface="Wingdings" panose="05000000000000000000" pitchFamily="2" charset="2"/>
              </a:rPr>
              <a:t>Do you want other consequences as offered by the UNIDROIT Principles (6.2.3. termination or adaptation by the court)  </a:t>
            </a:r>
            <a:r>
              <a:rPr lang="en-US" altLang="de-DE" sz="2000" b="1" dirty="0">
                <a:solidFill>
                  <a:srgbClr val="FF0000"/>
                </a:solidFill>
                <a:latin typeface="Arial" panose="020B0604020202020204" pitchFamily="34" charset="0"/>
                <a:cs typeface="Arial" panose="020B0604020202020204" pitchFamily="34" charset="0"/>
                <a:sym typeface="Wingdings" panose="05000000000000000000" pitchFamily="2" charset="2"/>
              </a:rPr>
              <a:t>Your own decision</a:t>
            </a:r>
            <a:r>
              <a:rPr lang="en-US" altLang="de-DE" sz="2000" b="1" dirty="0">
                <a:latin typeface="Arial" panose="020B0604020202020204" pitchFamily="34" charset="0"/>
                <a:cs typeface="Arial" panose="020B0604020202020204" pitchFamily="34" charset="0"/>
                <a:sym typeface="Wingdings" panose="05000000000000000000" pitchFamily="2" charset="2"/>
              </a:rPr>
              <a:t> for your own template  </a:t>
            </a:r>
            <a:r>
              <a:rPr lang="en-US" altLang="de-DE" sz="2000" b="1" u="sng" dirty="0">
                <a:latin typeface="Arial" panose="020B0604020202020204" pitchFamily="34" charset="0"/>
                <a:cs typeface="Arial" panose="020B0604020202020204" pitchFamily="34" charset="0"/>
                <a:sym typeface="Wingdings" panose="05000000000000000000" pitchFamily="2" charset="2"/>
              </a:rPr>
              <a:t>Arts. 1.1, 1.5 Party Autonomy</a:t>
            </a:r>
            <a:r>
              <a:rPr lang="en-US" altLang="de-DE" sz="2000" b="1" dirty="0">
                <a:latin typeface="Arial" panose="020B0604020202020204" pitchFamily="34" charset="0"/>
                <a:cs typeface="Arial" panose="020B0604020202020204" pitchFamily="34" charset="0"/>
                <a:sym typeface="Wingdings" panose="05000000000000000000" pitchFamily="2" charset="2"/>
              </a:rPr>
              <a:t>!</a:t>
            </a:r>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itel 2"/>
          <p:cNvSpPr txBox="1">
            <a:spLocks noChangeArrowheads="1"/>
          </p:cNvSpPr>
          <p:nvPr/>
        </p:nvSpPr>
        <p:spPr>
          <a:xfrm>
            <a:off x="685800" y="1648619"/>
            <a:ext cx="7772400" cy="762000"/>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II. </a:t>
            </a:r>
            <a:r>
              <a:rPr lang="de-DE" altLang="de-DE" sz="3800" b="1" dirty="0" err="1"/>
              <a:t>Developing</a:t>
            </a:r>
            <a:r>
              <a:rPr lang="de-DE" altLang="de-DE" sz="3800" b="1" dirty="0"/>
              <a:t> a Corona </a:t>
            </a:r>
            <a:r>
              <a:rPr lang="de-DE" altLang="de-DE" sz="3800" b="1" dirty="0" err="1"/>
              <a:t>Clause</a:t>
            </a:r>
            <a:r>
              <a:rPr lang="de-DE" altLang="de-DE" sz="3800" b="1" dirty="0"/>
              <a:t> </a:t>
            </a:r>
            <a:br>
              <a:rPr lang="de-DE" altLang="de-DE" sz="3800" b="1" dirty="0"/>
            </a:br>
            <a:r>
              <a:rPr lang="de-DE" altLang="de-DE" sz="3800" b="1" dirty="0" err="1"/>
              <a:t>for</a:t>
            </a:r>
            <a:r>
              <a:rPr lang="de-DE" altLang="de-DE" sz="3800" b="1" dirty="0"/>
              <a:t> New </a:t>
            </a:r>
            <a:r>
              <a:rPr lang="de-DE" altLang="de-DE" sz="3800" b="1" dirty="0" err="1"/>
              <a:t>Contracts</a:t>
            </a:r>
            <a:r>
              <a:rPr lang="de-DE" altLang="de-DE" sz="3800" b="1" dirty="0"/>
              <a:t> (2)</a:t>
            </a:r>
            <a:endParaRPr lang="en-GB" altLang="de-DE" sz="38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22</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9164ABBB-FF5A-4B18-AA24-9645308DE32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5DD7324B-AE2A-4BC6-8B66-1EAA8E64EF54}"/>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592940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5685" y="1847849"/>
            <a:ext cx="8839200" cy="4552625"/>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just">
              <a:buFontTx/>
              <a:buNone/>
              <a:defRPr/>
            </a:pPr>
            <a:r>
              <a:rPr lang="en-US" altLang="de-DE" b="1" dirty="0"/>
              <a:t>Legal Foundation:</a:t>
            </a:r>
            <a:endParaRPr lang="en-US" altLang="de-DE" dirty="0">
              <a:sym typeface="Wingdings" panose="05000000000000000000" pitchFamily="2" charset="2"/>
            </a:endParaRPr>
          </a:p>
          <a:p>
            <a:pPr algn="just">
              <a:defRPr/>
            </a:pPr>
            <a:r>
              <a:rPr lang="en-US" altLang="de-DE" dirty="0">
                <a:sym typeface="Wingdings" panose="05000000000000000000" pitchFamily="2" charset="2"/>
              </a:rPr>
              <a:t>Work on the language in </a:t>
            </a:r>
            <a:r>
              <a:rPr lang="en-US" altLang="de-DE" b="1" dirty="0">
                <a:sym typeface="Wingdings" panose="05000000000000000000" pitchFamily="2" charset="2"/>
              </a:rPr>
              <a:t>article 6.2.2</a:t>
            </a:r>
            <a:r>
              <a:rPr lang="en-US" altLang="de-DE" dirty="0">
                <a:sym typeface="Wingdings" panose="05000000000000000000" pitchFamily="2" charset="2"/>
              </a:rPr>
              <a:t> to ensure that future developments are </a:t>
            </a:r>
            <a:r>
              <a:rPr lang="en-US" altLang="de-DE" dirty="0">
                <a:solidFill>
                  <a:srgbClr val="0070C0"/>
                </a:solidFill>
                <a:sym typeface="Wingdings" panose="05000000000000000000" pitchFamily="2" charset="2"/>
              </a:rPr>
              <a:t>outside the risk of either party</a:t>
            </a:r>
            <a:r>
              <a:rPr lang="en-US" altLang="de-DE" dirty="0">
                <a:sym typeface="Wingdings" panose="05000000000000000000" pitchFamily="2" charset="2"/>
              </a:rPr>
              <a:t>.</a:t>
            </a:r>
          </a:p>
          <a:p>
            <a:pPr algn="just">
              <a:defRPr/>
            </a:pPr>
            <a:r>
              <a:rPr lang="en-US" altLang="de-DE" dirty="0">
                <a:sym typeface="Wingdings" panose="05000000000000000000" pitchFamily="2" charset="2"/>
              </a:rPr>
              <a:t>Possibly supplemented by an </a:t>
            </a:r>
            <a:r>
              <a:rPr lang="en-US" altLang="de-DE" dirty="0">
                <a:solidFill>
                  <a:srgbClr val="0070C0"/>
                </a:solidFill>
                <a:sym typeface="Wingdings" panose="05000000000000000000" pitchFamily="2" charset="2"/>
              </a:rPr>
              <a:t>undertaking</a:t>
            </a:r>
            <a:r>
              <a:rPr lang="en-US" altLang="de-DE" dirty="0">
                <a:sym typeface="Wingdings" panose="05000000000000000000" pitchFamily="2" charset="2"/>
              </a:rPr>
              <a:t> that each party ensure to have undertaken reasonable measures as commercially viable as per contract conclusion</a:t>
            </a:r>
          </a:p>
          <a:p>
            <a:pPr algn="just">
              <a:buFontTx/>
              <a:buNone/>
              <a:defRPr/>
            </a:pPr>
            <a:r>
              <a:rPr lang="en-US" altLang="de-DE" b="1" dirty="0">
                <a:sym typeface="Wingdings" panose="05000000000000000000" pitchFamily="2" charset="2"/>
              </a:rPr>
              <a:t>Legal Consequences:</a:t>
            </a:r>
          </a:p>
          <a:p>
            <a:pPr algn="just">
              <a:defRPr/>
            </a:pPr>
            <a:r>
              <a:rPr lang="en-US" altLang="de-DE" dirty="0">
                <a:sym typeface="Wingdings" panose="05000000000000000000" pitchFamily="2" charset="2"/>
              </a:rPr>
              <a:t>Keep </a:t>
            </a:r>
            <a:r>
              <a:rPr lang="en-US" altLang="de-DE" b="1" dirty="0">
                <a:sym typeface="Wingdings" panose="05000000000000000000" pitchFamily="2" charset="2"/>
              </a:rPr>
              <a:t>art. 6.2.3 (i) sentence 1</a:t>
            </a:r>
            <a:r>
              <a:rPr lang="en-US" altLang="de-DE" dirty="0">
                <a:sym typeface="Wingdings" panose="05000000000000000000" pitchFamily="2" charset="2"/>
              </a:rPr>
              <a:t> on entitlement to request renegotiation (</a:t>
            </a:r>
            <a:r>
              <a:rPr lang="en-US" altLang="de-DE" b="1" dirty="0">
                <a:solidFill>
                  <a:srgbClr val="0070C0"/>
                </a:solidFill>
                <a:sym typeface="Wingdings" panose="05000000000000000000" pitchFamily="2" charset="2"/>
              </a:rPr>
              <a:t>“speaking clause”</a:t>
            </a:r>
            <a:r>
              <a:rPr lang="en-US" altLang="de-DE" dirty="0">
                <a:sym typeface="Wingdings" panose="05000000000000000000" pitchFamily="2" charset="2"/>
              </a:rPr>
              <a:t>).</a:t>
            </a:r>
          </a:p>
          <a:p>
            <a:pPr algn="just">
              <a:defRPr/>
            </a:pPr>
            <a:r>
              <a:rPr lang="en-US" altLang="de-DE" dirty="0">
                <a:sym typeface="Wingdings" panose="05000000000000000000" pitchFamily="2" charset="2"/>
              </a:rPr>
              <a:t>Keep the </a:t>
            </a:r>
            <a:r>
              <a:rPr lang="en-US" altLang="de-DE" b="1" dirty="0">
                <a:sym typeface="Wingdings" panose="05000000000000000000" pitchFamily="2" charset="2"/>
              </a:rPr>
              <a:t>notice requirement</a:t>
            </a:r>
            <a:r>
              <a:rPr lang="en-US" altLang="de-DE" dirty="0">
                <a:sym typeface="Wingdings" panose="05000000000000000000" pitchFamily="2" charset="2"/>
              </a:rPr>
              <a:t> (with/without using the word “notice”) in </a:t>
            </a:r>
            <a:r>
              <a:rPr lang="en-US" altLang="de-DE" b="1" dirty="0">
                <a:sym typeface="Wingdings" panose="05000000000000000000" pitchFamily="2" charset="2"/>
              </a:rPr>
              <a:t>6.2.3 (i) sentence 2</a:t>
            </a:r>
          </a:p>
          <a:p>
            <a:pPr algn="just">
              <a:defRPr/>
            </a:pPr>
            <a:r>
              <a:rPr lang="en-US" altLang="de-DE" dirty="0">
                <a:sym typeface="Wingdings" panose="05000000000000000000" pitchFamily="2" charset="2"/>
              </a:rPr>
              <a:t>Keep </a:t>
            </a:r>
            <a:r>
              <a:rPr lang="en-US" altLang="de-DE" b="1" dirty="0">
                <a:sym typeface="Wingdings" panose="05000000000000000000" pitchFamily="2" charset="2"/>
              </a:rPr>
              <a:t>art. 6.2.3 (ii) </a:t>
            </a:r>
            <a:r>
              <a:rPr lang="en-US" altLang="de-DE" dirty="0">
                <a:sym typeface="Wingdings" panose="05000000000000000000" pitchFamily="2" charset="2"/>
              </a:rPr>
              <a:t>on </a:t>
            </a:r>
            <a:r>
              <a:rPr lang="en-US" altLang="de-DE" b="1" dirty="0">
                <a:solidFill>
                  <a:srgbClr val="0070C0"/>
                </a:solidFill>
                <a:sym typeface="Wingdings" panose="05000000000000000000" pitchFamily="2" charset="2"/>
              </a:rPr>
              <a:t>continuation of performance</a:t>
            </a:r>
            <a:r>
              <a:rPr lang="en-US" altLang="de-DE" dirty="0">
                <a:sym typeface="Wingdings" panose="05000000000000000000" pitchFamily="2" charset="2"/>
              </a:rPr>
              <a:t> (no withholding).</a:t>
            </a:r>
          </a:p>
          <a:p>
            <a:pPr algn="just">
              <a:defRPr/>
            </a:pPr>
            <a:r>
              <a:rPr lang="en-US" altLang="de-DE" dirty="0">
                <a:sym typeface="Wingdings" panose="05000000000000000000" pitchFamily="2" charset="2"/>
              </a:rPr>
              <a:t>Keep or delete the </a:t>
            </a:r>
            <a:r>
              <a:rPr lang="en-US" altLang="de-DE" b="1" dirty="0">
                <a:sym typeface="Wingdings" panose="05000000000000000000" pitchFamily="2" charset="2"/>
              </a:rPr>
              <a:t>option to resort to court (arbitration) </a:t>
            </a:r>
            <a:r>
              <a:rPr lang="en-US" altLang="de-DE" dirty="0">
                <a:sym typeface="Wingdings" panose="05000000000000000000" pitchFamily="2" charset="2"/>
              </a:rPr>
              <a:t>if the parties fail to reach a settlement in art. 6.2.3 (3)</a:t>
            </a:r>
          </a:p>
          <a:p>
            <a:pPr algn="just">
              <a:defRPr/>
            </a:pPr>
            <a:r>
              <a:rPr lang="en-US" altLang="de-DE" dirty="0">
                <a:sym typeface="Wingdings" panose="05000000000000000000" pitchFamily="2" charset="2"/>
              </a:rPr>
              <a:t>Keep or delete the </a:t>
            </a:r>
            <a:r>
              <a:rPr lang="en-US" altLang="de-DE" b="1" dirty="0">
                <a:sym typeface="Wingdings" panose="05000000000000000000" pitchFamily="2" charset="2"/>
              </a:rPr>
              <a:t>right of the court to restore the equilibrium </a:t>
            </a:r>
            <a:r>
              <a:rPr lang="en-US" altLang="de-DE" dirty="0">
                <a:sym typeface="Wingdings" panose="05000000000000000000" pitchFamily="2" charset="2"/>
              </a:rPr>
              <a:t>of the contract or the conditions of termination under art. 6.2.3(4).</a:t>
            </a:r>
          </a:p>
          <a:p>
            <a:pPr algn="just">
              <a:buFontTx/>
              <a:buNone/>
              <a:defRPr/>
            </a:pPr>
            <a:r>
              <a:rPr lang="en-US" altLang="de-DE" b="1" dirty="0">
                <a:sym typeface="Wingdings" panose="05000000000000000000" pitchFamily="2" charset="2"/>
              </a:rPr>
              <a:t>Language:</a:t>
            </a:r>
            <a:r>
              <a:rPr lang="en-US" altLang="de-DE" dirty="0">
                <a:sym typeface="Wingdings" panose="05000000000000000000" pitchFamily="2" charset="2"/>
              </a:rPr>
              <a:t> You can avoid the word “hardship”.</a:t>
            </a:r>
            <a:endParaRPr lang="en-US" altLang="de-DE" b="1" dirty="0">
              <a:sym typeface="Wingdings" panose="05000000000000000000" pitchFamily="2" charset="2"/>
            </a:endParaRPr>
          </a:p>
          <a:p>
            <a:pPr algn="just">
              <a:defRPr/>
            </a:pPr>
            <a:endParaRPr lang="en-US" altLang="de-DE" sz="2000" dirty="0">
              <a:sym typeface="Wingdings" panose="05000000000000000000" pitchFamily="2" charset="2"/>
            </a:endParaRPr>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itel 2"/>
          <p:cNvSpPr txBox="1">
            <a:spLocks noChangeArrowheads="1"/>
          </p:cNvSpPr>
          <p:nvPr/>
        </p:nvSpPr>
        <p:spPr>
          <a:xfrm>
            <a:off x="104669" y="1620838"/>
            <a:ext cx="8839200" cy="479425"/>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II. </a:t>
            </a:r>
            <a:r>
              <a:rPr lang="de-DE" altLang="de-DE" sz="3800" b="1" dirty="0" err="1"/>
              <a:t>Developing</a:t>
            </a:r>
            <a:r>
              <a:rPr lang="de-DE" altLang="de-DE" sz="3800" b="1" dirty="0"/>
              <a:t> a Corona </a:t>
            </a:r>
            <a:r>
              <a:rPr lang="de-DE" altLang="de-DE" sz="3800" b="1" dirty="0" err="1"/>
              <a:t>Clause</a:t>
            </a:r>
            <a:r>
              <a:rPr lang="de-DE" altLang="de-DE" sz="3800" b="1" dirty="0"/>
              <a:t> </a:t>
            </a:r>
            <a:r>
              <a:rPr lang="de-DE" altLang="de-DE" sz="3800" b="1" dirty="0" err="1"/>
              <a:t>for</a:t>
            </a:r>
            <a:r>
              <a:rPr lang="de-DE" altLang="de-DE" sz="3800" b="1" dirty="0"/>
              <a:t> New </a:t>
            </a:r>
            <a:r>
              <a:rPr lang="de-DE" altLang="de-DE" sz="3800" b="1" dirty="0" err="1"/>
              <a:t>Contracts</a:t>
            </a:r>
            <a:r>
              <a:rPr lang="de-DE" altLang="de-DE" sz="3800" b="1" dirty="0"/>
              <a:t> </a:t>
            </a:r>
            <a:r>
              <a:rPr lang="de-DE" altLang="de-DE" sz="3800" dirty="0"/>
              <a:t>(3)</a:t>
            </a:r>
            <a:endParaRPr lang="en-GB" altLang="de-DE" sz="38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23</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DC13A176-ACFB-4DE5-BCA0-B45BCE468DD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72F8CE0E-4F36-4BFA-A3E8-551475309951}"/>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329911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Titel 1"/>
          <p:cNvSpPr>
            <a:spLocks noGrp="1" noChangeArrowheads="1"/>
          </p:cNvSpPr>
          <p:nvPr>
            <p:ph type="ctrTitle"/>
          </p:nvPr>
        </p:nvSpPr>
        <p:spPr>
          <a:xfrm>
            <a:off x="-76200" y="533400"/>
            <a:ext cx="8305800" cy="3551236"/>
          </a:xfrm>
        </p:spPr>
        <p:txBody>
          <a:bodyPr>
            <a:normAutofit fontScale="90000"/>
          </a:bodyPr>
          <a:lstStyle/>
          <a:p>
            <a:pPr algn="ctr"/>
            <a:br>
              <a:rPr lang="de-DE" altLang="de-DE" dirty="0"/>
            </a:br>
            <a:r>
              <a:rPr lang="de-DE" altLang="de-DE" dirty="0"/>
              <a:t> </a:t>
            </a:r>
            <a:r>
              <a:rPr lang="de-DE" altLang="de-DE" b="1" dirty="0" err="1"/>
              <a:t>Thank</a:t>
            </a:r>
            <a:r>
              <a:rPr lang="de-DE" altLang="de-DE" b="1" dirty="0"/>
              <a:t> </a:t>
            </a:r>
            <a:r>
              <a:rPr lang="de-DE" altLang="de-DE" b="1" dirty="0" err="1"/>
              <a:t>you</a:t>
            </a:r>
            <a:r>
              <a:rPr lang="de-DE" altLang="de-DE" b="1" dirty="0"/>
              <a:t> </a:t>
            </a:r>
            <a:br>
              <a:rPr lang="de-DE" altLang="de-DE" b="1" dirty="0"/>
            </a:br>
            <a:r>
              <a:rPr lang="de-DE" altLang="de-DE" dirty="0" err="1"/>
              <a:t>very</a:t>
            </a:r>
            <a:r>
              <a:rPr lang="de-DE" altLang="de-DE" dirty="0"/>
              <a:t> </a:t>
            </a:r>
            <a:r>
              <a:rPr lang="de-DE" altLang="de-DE" dirty="0" err="1"/>
              <a:t>much</a:t>
            </a:r>
            <a:r>
              <a:rPr lang="de-DE" altLang="de-DE" dirty="0"/>
              <a:t>!</a:t>
            </a:r>
            <a:br>
              <a:rPr lang="de-DE" altLang="de-DE" dirty="0"/>
            </a:br>
            <a:br>
              <a:rPr lang="de-DE" altLang="de-DE" dirty="0"/>
            </a:br>
            <a:r>
              <a:rPr lang="de-DE" altLang="de-DE" dirty="0"/>
              <a:t>				</a:t>
            </a:r>
            <a:br>
              <a:rPr lang="de-DE" altLang="de-DE" dirty="0"/>
            </a:br>
            <a:endParaRPr lang="en-GB" altLang="de-DE" sz="4800" dirty="0"/>
          </a:p>
        </p:txBody>
      </p:sp>
      <p:sp>
        <p:nvSpPr>
          <p:cNvPr id="13" name="Untertitel 2"/>
          <p:cNvSpPr>
            <a:spLocks noGrp="1"/>
          </p:cNvSpPr>
          <p:nvPr>
            <p:ph type="subTitle" idx="1"/>
          </p:nvPr>
        </p:nvSpPr>
        <p:spPr>
          <a:xfrm>
            <a:off x="-357187" y="5684839"/>
            <a:ext cx="4319587" cy="487361"/>
          </a:xfrm>
        </p:spPr>
        <p:txBody>
          <a:bodyPr anchor="ctr" anchorCtr="1"/>
          <a:lstStyle/>
          <a:p>
            <a:pPr lvl="1">
              <a:defRPr/>
            </a:pPr>
            <a:r>
              <a:rPr lang="de-DE" dirty="0">
                <a:solidFill>
                  <a:schemeClr val="tx1">
                    <a:lumMod val="65000"/>
                    <a:lumOff val="35000"/>
                  </a:schemeClr>
                </a:solidFill>
                <a:latin typeface="Arial" panose="020B0604020202020204" pitchFamily="34" charset="0"/>
                <a:cs typeface="Arial" panose="020B0604020202020204" pitchFamily="34" charset="0"/>
              </a:rPr>
              <a:t>Eckart.Broedermann@german-law.com</a:t>
            </a:r>
            <a:endParaRPr lang="de-DE" altLang="de-DE" sz="1000" dirty="0">
              <a:latin typeface="Arial" panose="020B0604020202020204" pitchFamily="34" charset="0"/>
              <a:cs typeface="Arial" panose="020B0604020202020204" pitchFamily="34" charset="0"/>
            </a:endParaRPr>
          </a:p>
        </p:txBody>
      </p:sp>
      <p:sp>
        <p:nvSpPr>
          <p:cNvPr id="14" name="Textfeld 2"/>
          <p:cNvSpPr txBox="1">
            <a:spLocks noChangeArrowheads="1"/>
          </p:cNvSpPr>
          <p:nvPr/>
        </p:nvSpPr>
        <p:spPr bwMode="auto">
          <a:xfrm>
            <a:off x="6443663" y="1844675"/>
            <a:ext cx="2016125" cy="1169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sz="2400">
                <a:solidFill>
                  <a:schemeClr val="tx1"/>
                </a:solidFill>
                <a:latin typeface="Arial" panose="020B0604020202020204" pitchFamily="34" charset="0"/>
                <a:ea typeface="MS PGothic" panose="020B0600070205080204" pitchFamily="34" charset="-128"/>
              </a:defRPr>
            </a:lvl1pPr>
            <a:lvl2pPr>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lvl="1">
              <a:spcBef>
                <a:spcPct val="0"/>
              </a:spcBef>
              <a:buFontTx/>
              <a:buNone/>
            </a:pPr>
            <a:r>
              <a:rPr lang="de-DE" altLang="de-DE" sz="1400">
                <a:solidFill>
                  <a:schemeClr val="bg1"/>
                </a:solidFill>
                <a:latin typeface="Flexo" pitchFamily="50" charset="0"/>
              </a:rPr>
              <a:t>ABC-Str. 15</a:t>
            </a:r>
          </a:p>
          <a:p>
            <a:pPr lvl="1">
              <a:spcBef>
                <a:spcPct val="0"/>
              </a:spcBef>
              <a:buFontTx/>
              <a:buNone/>
            </a:pPr>
            <a:r>
              <a:rPr lang="de-DE" altLang="de-DE" sz="1400">
                <a:solidFill>
                  <a:schemeClr val="bg1"/>
                </a:solidFill>
                <a:latin typeface="Flexo" pitchFamily="50" charset="0"/>
              </a:rPr>
              <a:t>20354 Hamburg</a:t>
            </a:r>
          </a:p>
          <a:p>
            <a:pPr lvl="1">
              <a:spcBef>
                <a:spcPct val="0"/>
              </a:spcBef>
              <a:buFontTx/>
              <a:buNone/>
            </a:pPr>
            <a:endParaRPr lang="de-DE" altLang="de-DE" sz="1400">
              <a:solidFill>
                <a:schemeClr val="bg1"/>
              </a:solidFill>
              <a:latin typeface="Flexo" pitchFamily="50" charset="0"/>
            </a:endParaRPr>
          </a:p>
          <a:p>
            <a:pPr lvl="1">
              <a:spcBef>
                <a:spcPct val="0"/>
              </a:spcBef>
              <a:buFontTx/>
              <a:buNone/>
            </a:pPr>
            <a:r>
              <a:rPr lang="de-DE" altLang="de-DE" sz="1400">
                <a:solidFill>
                  <a:schemeClr val="bg1"/>
                </a:solidFill>
                <a:latin typeface="Flexo" pitchFamily="50" charset="0"/>
              </a:rPr>
              <a:t>www.german-law.com</a:t>
            </a:r>
            <a:endParaRPr lang="de-DE" altLang="de-DE" sz="1400">
              <a:solidFill>
                <a:schemeClr val="bg1"/>
              </a:solidFill>
            </a:endParaRPr>
          </a:p>
        </p:txBody>
      </p:sp>
      <p:sp>
        <p:nvSpPr>
          <p:cNvPr id="15" name="Rechteck 14"/>
          <p:cNvSpPr/>
          <p:nvPr/>
        </p:nvSpPr>
        <p:spPr>
          <a:xfrm>
            <a:off x="684213" y="4629150"/>
            <a:ext cx="4319587" cy="282575"/>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de-DE"/>
          </a:p>
        </p:txBody>
      </p:sp>
      <p:pic>
        <p:nvPicPr>
          <p:cNvPr id="16" name="Grafik 4"/>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457200" y="3479800"/>
            <a:ext cx="3124200" cy="208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itel 1">
            <a:extLst>
              <a:ext uri="{FF2B5EF4-FFF2-40B4-BE49-F238E27FC236}">
                <a16:creationId xmlns:a16="http://schemas.microsoft.com/office/drawing/2014/main" id="{0C8B2AD7-B436-4AF9-A57E-D8C7AB53F73D}"/>
              </a:ext>
            </a:extLst>
          </p:cNvPr>
          <p:cNvSpPr txBox="1">
            <a:spLocks noChangeArrowheads="1"/>
          </p:cNvSpPr>
          <p:nvPr/>
        </p:nvSpPr>
        <p:spPr>
          <a:xfrm>
            <a:off x="-1625599" y="2743200"/>
            <a:ext cx="4292599" cy="968375"/>
          </a:xfrm>
          <a:prstGeom prst="rect">
            <a:avLst/>
          </a:prstGeom>
        </p:spPr>
        <p:txBody>
          <a:bodyPr vert="horz" lIns="91440" tIns="45720" rIns="91440" bIns="45720" rtlCol="0" anchor="b">
            <a:normAutofit fontScale="525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br>
              <a:rPr lang="de-DE" altLang="de-DE" dirty="0"/>
            </a:br>
            <a:r>
              <a:rPr lang="de-DE" altLang="de-DE" dirty="0"/>
              <a:t>			Vielen Dank!</a:t>
            </a:r>
            <a:br>
              <a:rPr lang="de-DE" altLang="de-DE" dirty="0"/>
            </a:br>
            <a:endParaRPr lang="en-GB" altLang="de-DE" sz="4800" dirty="0"/>
          </a:p>
        </p:txBody>
      </p:sp>
      <p:pic>
        <p:nvPicPr>
          <p:cNvPr id="18" name="图片 5">
            <a:extLst>
              <a:ext uri="{FF2B5EF4-FFF2-40B4-BE49-F238E27FC236}">
                <a16:creationId xmlns:a16="http://schemas.microsoft.com/office/drawing/2014/main" id="{74237413-E950-4733-8CAB-824F2FCA33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119752" y="2286000"/>
            <a:ext cx="2033648" cy="3441410"/>
          </a:xfrm>
          <a:prstGeom prst="rect">
            <a:avLst/>
          </a:prstGeom>
        </p:spPr>
      </p:pic>
      <p:sp>
        <p:nvSpPr>
          <p:cNvPr id="19" name="Untertitel 2">
            <a:extLst>
              <a:ext uri="{FF2B5EF4-FFF2-40B4-BE49-F238E27FC236}">
                <a16:creationId xmlns:a16="http://schemas.microsoft.com/office/drawing/2014/main" id="{A49262D9-6D90-4EA4-885C-D56F373B906D}"/>
              </a:ext>
            </a:extLst>
          </p:cNvPr>
          <p:cNvSpPr txBox="1">
            <a:spLocks/>
          </p:cNvSpPr>
          <p:nvPr/>
        </p:nvSpPr>
        <p:spPr>
          <a:xfrm>
            <a:off x="4900613" y="5684839"/>
            <a:ext cx="4319587" cy="487361"/>
          </a:xfrm>
          <a:prstGeom prst="rect">
            <a:avLst/>
          </a:prstGeom>
        </p:spPr>
        <p:txBody>
          <a:bodyPr vert="horz" lIns="91440" tIns="45720" rIns="91440" bIns="45720" rtlCol="0" anchor="ctr" anchorCtr="1">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lvl="1">
              <a:defRPr/>
            </a:pPr>
            <a:r>
              <a:rPr lang="en-US" dirty="0">
                <a:solidFill>
                  <a:schemeClr val="tx1">
                    <a:lumMod val="65000"/>
                    <a:lumOff val="35000"/>
                  </a:schemeClr>
                </a:solidFill>
                <a:latin typeface="Arial" panose="020B0604020202020204" pitchFamily="34" charset="0"/>
                <a:cs typeface="Arial" panose="020B0604020202020204" pitchFamily="34" charset="0"/>
              </a:rPr>
              <a:t>lanboyang@hengtai-law.com</a:t>
            </a:r>
            <a:endParaRPr lang="de-DE" altLang="de-DE"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20" name="Titel 1">
            <a:extLst>
              <a:ext uri="{FF2B5EF4-FFF2-40B4-BE49-F238E27FC236}">
                <a16:creationId xmlns:a16="http://schemas.microsoft.com/office/drawing/2014/main" id="{D55DDF05-50E0-44E4-8DF8-2576AF083352}"/>
              </a:ext>
            </a:extLst>
          </p:cNvPr>
          <p:cNvSpPr txBox="1">
            <a:spLocks noChangeArrowheads="1"/>
          </p:cNvSpPr>
          <p:nvPr/>
        </p:nvSpPr>
        <p:spPr>
          <a:xfrm>
            <a:off x="3733800" y="1524000"/>
            <a:ext cx="4978399" cy="925096"/>
          </a:xfrm>
          <a:prstGeom prst="rect">
            <a:avLst/>
          </a:prstGeom>
        </p:spPr>
        <p:txBody>
          <a:bodyPr vert="horz" lIns="91440" tIns="45720" rIns="91440" bIns="45720" rtlCol="0" anchor="b">
            <a:normAutofit fontScale="45000" lnSpcReduction="20000"/>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br>
              <a:rPr lang="de-DE" altLang="de-DE" dirty="0"/>
            </a:br>
            <a:r>
              <a:rPr lang="de-DE" altLang="de-DE" dirty="0"/>
              <a:t>			</a:t>
            </a:r>
            <a:r>
              <a:rPr lang="zh-CN" altLang="en-US" sz="5300" b="1" dirty="0"/>
              <a:t>谢谢！</a:t>
            </a:r>
            <a:br>
              <a:rPr lang="de-DE" altLang="de-DE" dirty="0"/>
            </a:br>
            <a:endParaRPr lang="en-GB" altLang="de-DE" sz="48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24</a:t>
            </a:fld>
            <a:endParaRPr lang="en-US" dirty="0">
              <a:solidFill>
                <a:schemeClr val="bg1"/>
              </a:solidFill>
            </a:endParaRPr>
          </a:p>
        </p:txBody>
      </p:sp>
      <p:pic>
        <p:nvPicPr>
          <p:cNvPr id="21" name="Picture 20" descr="A picture containing wall, monitor&#10;&#10;Description automatically generated">
            <a:extLst>
              <a:ext uri="{FF2B5EF4-FFF2-40B4-BE49-F238E27FC236}">
                <a16:creationId xmlns:a16="http://schemas.microsoft.com/office/drawing/2014/main" id="{4EFB8146-A793-486C-BCF9-AC85AD442B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22" name="Subtitle 2">
            <a:extLst>
              <a:ext uri="{FF2B5EF4-FFF2-40B4-BE49-F238E27FC236}">
                <a16:creationId xmlns:a16="http://schemas.microsoft.com/office/drawing/2014/main" id="{5EDC1829-9DBB-42CD-B658-B663E66D0CEE}"/>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82133246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12"/>
          <p:cNvSpPr txBox="1"/>
          <p:nvPr/>
        </p:nvSpPr>
        <p:spPr>
          <a:xfrm>
            <a:off x="457200" y="1143000"/>
            <a:ext cx="8610600" cy="4678204"/>
          </a:xfrm>
          <a:prstGeom prst="rect">
            <a:avLst/>
          </a:prstGeom>
          <a:noFill/>
        </p:spPr>
        <p:txBody>
          <a:bodyPr wrap="square">
            <a:spAutoFit/>
          </a:bodyPr>
          <a:lstStyle/>
          <a:p>
            <a:pPr algn="ctr">
              <a:defRPr/>
            </a:pPr>
            <a:r>
              <a:rPr lang="de-DE" altLang="de-DE" sz="2800" b="1" i="0" dirty="0"/>
              <a:t>Surplus Material: </a:t>
            </a:r>
          </a:p>
          <a:p>
            <a:pPr algn="ctr">
              <a:defRPr/>
            </a:pPr>
            <a:r>
              <a:rPr lang="de-DE" altLang="de-DE" i="0" dirty="0"/>
              <a:t> </a:t>
            </a:r>
            <a:endParaRPr lang="de-DE" altLang="de-DE" dirty="0"/>
          </a:p>
          <a:p>
            <a:pPr marL="342900" indent="-342900">
              <a:buFontTx/>
              <a:buChar char="-"/>
              <a:defRPr/>
            </a:pPr>
            <a:r>
              <a:rPr lang="de-DE" altLang="de-DE" dirty="0"/>
              <a:t>Art. 79 CISG</a:t>
            </a:r>
          </a:p>
          <a:p>
            <a:pPr>
              <a:defRPr/>
            </a:pPr>
            <a:endParaRPr lang="de-DE" altLang="de-DE" i="0" dirty="0"/>
          </a:p>
          <a:p>
            <a:pPr marL="342900" indent="-342900">
              <a:buFontTx/>
              <a:buChar char="-"/>
              <a:defRPr/>
            </a:pPr>
            <a:r>
              <a:rPr lang="de-DE" altLang="de-DE" i="0" dirty="0"/>
              <a:t>Office Translation Eckart Brödermann </a:t>
            </a:r>
            <a:r>
              <a:rPr lang="de-DE" altLang="de-DE" i="0" dirty="0" err="1"/>
              <a:t>of</a:t>
            </a:r>
            <a:r>
              <a:rPr lang="de-DE" altLang="de-DE" i="0" dirty="0"/>
              <a:t> an </a:t>
            </a:r>
            <a:r>
              <a:rPr lang="de-DE" altLang="de-DE" i="0" dirty="0" err="1"/>
              <a:t>Excerpt</a:t>
            </a:r>
            <a:r>
              <a:rPr lang="de-DE" altLang="de-DE" i="0" dirty="0"/>
              <a:t> </a:t>
            </a:r>
            <a:r>
              <a:rPr lang="de-DE" altLang="de-DE" i="0" dirty="0" err="1"/>
              <a:t>from</a:t>
            </a:r>
            <a:r>
              <a:rPr lang="de-DE" altLang="de-DE" i="0" dirty="0"/>
              <a:t> a </a:t>
            </a:r>
            <a:r>
              <a:rPr lang="de-DE" altLang="de-DE" i="0" dirty="0" err="1"/>
              <a:t>historic</a:t>
            </a:r>
            <a:r>
              <a:rPr lang="de-DE" altLang="de-DE" i="0" dirty="0"/>
              <a:t> </a:t>
            </a:r>
            <a:r>
              <a:rPr lang="de-DE" altLang="de-DE" i="0" dirty="0" err="1"/>
              <a:t>analysis</a:t>
            </a:r>
            <a:r>
              <a:rPr lang="de-DE" altLang="de-DE" i="0" dirty="0"/>
              <a:t> </a:t>
            </a:r>
            <a:r>
              <a:rPr lang="de-DE" altLang="de-DE" i="0" dirty="0" err="1"/>
              <a:t>of</a:t>
            </a:r>
            <a:r>
              <a:rPr lang="de-DE" altLang="de-DE" i="0" dirty="0"/>
              <a:t> </a:t>
            </a:r>
            <a:r>
              <a:rPr lang="de-DE" altLang="de-DE" i="0" dirty="0" err="1"/>
              <a:t>the</a:t>
            </a:r>
            <a:r>
              <a:rPr lang="de-DE" altLang="de-DE" i="0" dirty="0"/>
              <a:t> </a:t>
            </a:r>
            <a:r>
              <a:rPr lang="de-DE" altLang="de-DE" i="0" dirty="0" err="1"/>
              <a:t>background</a:t>
            </a:r>
            <a:r>
              <a:rPr lang="de-DE" altLang="de-DE" i="0" dirty="0"/>
              <a:t> </a:t>
            </a:r>
            <a:r>
              <a:rPr lang="de-DE" altLang="de-DE" i="0" dirty="0" err="1"/>
              <a:t>of</a:t>
            </a:r>
            <a:r>
              <a:rPr lang="de-DE" altLang="de-DE" i="0" dirty="0"/>
              <a:t> </a:t>
            </a:r>
            <a:r>
              <a:rPr lang="de-DE" altLang="de-DE" i="0" dirty="0" err="1"/>
              <a:t>Section</a:t>
            </a:r>
            <a:r>
              <a:rPr lang="de-DE" altLang="de-DE" i="0" dirty="0"/>
              <a:t> 313 </a:t>
            </a:r>
            <a:r>
              <a:rPr lang="de-DE" altLang="de-DE" i="0" dirty="0" err="1"/>
              <a:t>of</a:t>
            </a:r>
            <a:r>
              <a:rPr lang="de-DE" altLang="de-DE" i="0" dirty="0"/>
              <a:t> </a:t>
            </a:r>
            <a:r>
              <a:rPr lang="de-DE" altLang="de-DE" i="0" dirty="0" err="1"/>
              <a:t>the</a:t>
            </a:r>
            <a:r>
              <a:rPr lang="de-DE" altLang="de-DE" i="0" dirty="0"/>
              <a:t> German  </a:t>
            </a:r>
            <a:r>
              <a:rPr lang="de-DE" altLang="de-DE" i="0" dirty="0" err="1"/>
              <a:t>Civil</a:t>
            </a:r>
            <a:r>
              <a:rPr lang="de-DE" altLang="de-DE" i="0" dirty="0"/>
              <a:t> Code</a:t>
            </a:r>
          </a:p>
          <a:p>
            <a:pPr>
              <a:defRPr/>
            </a:pPr>
            <a:endParaRPr lang="de-DE" altLang="de-DE" dirty="0"/>
          </a:p>
          <a:p>
            <a:pPr marL="342900" indent="-342900">
              <a:buFontTx/>
              <a:buChar char="-"/>
              <a:defRPr/>
            </a:pPr>
            <a:r>
              <a:rPr lang="de-DE" altLang="de-DE" dirty="0" err="1"/>
              <a:t>Section</a:t>
            </a:r>
            <a:r>
              <a:rPr lang="de-DE" altLang="de-DE" dirty="0"/>
              <a:t> 313 German </a:t>
            </a:r>
            <a:r>
              <a:rPr lang="de-DE" altLang="de-DE" dirty="0" err="1"/>
              <a:t>Civil</a:t>
            </a:r>
            <a:r>
              <a:rPr lang="de-DE" altLang="de-DE" dirty="0"/>
              <a:t> Code</a:t>
            </a:r>
          </a:p>
          <a:p>
            <a:pPr marL="342900" indent="-342900">
              <a:buFontTx/>
              <a:buChar char="-"/>
              <a:defRPr/>
            </a:pPr>
            <a:endParaRPr lang="de-DE" altLang="de-DE" dirty="0"/>
          </a:p>
          <a:p>
            <a:pPr marL="342900" indent="-342900">
              <a:buFontTx/>
              <a:buChar char="-"/>
              <a:defRPr/>
            </a:pPr>
            <a:r>
              <a:rPr lang="de-DE" altLang="de-DE" dirty="0"/>
              <a:t>Art. 94, 117, 118, 119 China </a:t>
            </a:r>
            <a:r>
              <a:rPr lang="de-DE" altLang="de-DE" dirty="0" err="1"/>
              <a:t>Contract</a:t>
            </a:r>
            <a:r>
              <a:rPr lang="de-DE" altLang="de-DE" dirty="0"/>
              <a:t> Law</a:t>
            </a:r>
          </a:p>
          <a:p>
            <a:pPr>
              <a:defRPr/>
            </a:pPr>
            <a:endParaRPr lang="de-DE" altLang="de-DE" sz="1800" i="0" dirty="0"/>
          </a:p>
          <a:p>
            <a:pPr marL="342900" indent="-342900">
              <a:buFontTx/>
              <a:buChar char="-"/>
              <a:defRPr/>
            </a:pPr>
            <a:r>
              <a:rPr lang="de-DE" altLang="de-DE" i="0" dirty="0" err="1"/>
              <a:t>Article</a:t>
            </a:r>
            <a:r>
              <a:rPr lang="de-DE" altLang="de-DE" i="0" dirty="0"/>
              <a:t> 1218 French </a:t>
            </a:r>
            <a:r>
              <a:rPr lang="de-DE" altLang="de-DE" i="0" dirty="0" err="1"/>
              <a:t>Civil</a:t>
            </a:r>
            <a:r>
              <a:rPr lang="de-DE" altLang="de-DE" i="0" dirty="0"/>
              <a:t> Code</a:t>
            </a:r>
          </a:p>
          <a:p>
            <a:pPr>
              <a:defRPr/>
            </a:pPr>
            <a:endParaRPr lang="de-DE" altLang="de-DE" sz="1800" i="0" dirty="0"/>
          </a:p>
          <a:p>
            <a:pPr marL="342900" indent="-342900">
              <a:buFontTx/>
              <a:buChar char="-"/>
              <a:defRPr/>
            </a:pPr>
            <a:r>
              <a:rPr lang="de-DE" altLang="de-DE" i="0" dirty="0"/>
              <a:t>UNIDROIT Principles 2016, </a:t>
            </a:r>
            <a:r>
              <a:rPr lang="de-DE" altLang="de-DE" i="0" dirty="0" err="1"/>
              <a:t>Section</a:t>
            </a:r>
            <a:r>
              <a:rPr lang="de-DE" altLang="de-DE" i="0" dirty="0"/>
              <a:t> 6.2 (</a:t>
            </a:r>
            <a:r>
              <a:rPr lang="de-DE" altLang="de-DE" i="0" dirty="0" err="1"/>
              <a:t>Hardship</a:t>
            </a:r>
            <a:r>
              <a:rPr lang="de-DE" altLang="de-DE" i="0" dirty="0"/>
              <a:t>) and </a:t>
            </a:r>
            <a:r>
              <a:rPr lang="de-DE" altLang="de-DE" i="0" dirty="0" err="1"/>
              <a:t>Articles</a:t>
            </a:r>
            <a:r>
              <a:rPr lang="de-DE" altLang="de-DE" i="0" dirty="0"/>
              <a:t> 7.1.7 (Force Majeure) </a:t>
            </a:r>
            <a:r>
              <a:rPr lang="de-DE" altLang="de-DE" i="0" dirty="0" err="1"/>
              <a:t>and</a:t>
            </a:r>
            <a:endParaRPr lang="de-DE" altLang="de-DE" dirty="0"/>
          </a:p>
          <a:p>
            <a:pPr marL="342900" indent="-342900">
              <a:buFontTx/>
              <a:buChar char="-"/>
              <a:defRPr/>
            </a:pPr>
            <a:endParaRPr lang="de-DE" altLang="de-DE"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25</a:t>
            </a:fld>
            <a:endParaRPr lang="en-US" dirty="0">
              <a:solidFill>
                <a:schemeClr val="bg1"/>
              </a:solidFill>
            </a:endParaRPr>
          </a:p>
        </p:txBody>
      </p:sp>
      <p:pic>
        <p:nvPicPr>
          <p:cNvPr id="14" name="Picture 13" descr="A picture containing wall, monitor&#10;&#10;Description automatically generated">
            <a:extLst>
              <a:ext uri="{FF2B5EF4-FFF2-40B4-BE49-F238E27FC236}">
                <a16:creationId xmlns:a16="http://schemas.microsoft.com/office/drawing/2014/main" id="{AB93AB68-7B4B-44A0-AE14-84A7654EE7EA}"/>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5" name="Subtitle 2">
            <a:extLst>
              <a:ext uri="{FF2B5EF4-FFF2-40B4-BE49-F238E27FC236}">
                <a16:creationId xmlns:a16="http://schemas.microsoft.com/office/drawing/2014/main" id="{DF86270D-6AE0-4D02-A009-CC7C296AA19C}"/>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77744495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323850" y="1143000"/>
            <a:ext cx="8591550" cy="501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a:t>Art. 79 CISG</a:t>
            </a:r>
          </a:p>
          <a:p>
            <a:pPr>
              <a:spcBef>
                <a:spcPct val="0"/>
              </a:spcBef>
              <a:buFontTx/>
              <a:buNone/>
            </a:pPr>
            <a:endParaRPr lang="de-DE" altLang="de-DE" b="1" i="0"/>
          </a:p>
          <a:p>
            <a:pPr>
              <a:spcBef>
                <a:spcPct val="0"/>
              </a:spcBef>
              <a:buFontTx/>
              <a:buNone/>
            </a:pPr>
            <a:r>
              <a:rPr lang="en-US" altLang="de-DE" sz="1600" dirty="0"/>
              <a:t>(1) A party is not liable for a failure to perform any of his obligations if he proves that the failure was due to an impediment beyond his control and that he could not reasonably be expected to have taken the impediment into account at the time of the conclusion of the contract or to have avoided or overcome it or its consequences.</a:t>
            </a:r>
          </a:p>
          <a:p>
            <a:pPr>
              <a:spcBef>
                <a:spcPct val="0"/>
              </a:spcBef>
              <a:buFontTx/>
              <a:buNone/>
            </a:pPr>
            <a:r>
              <a:rPr lang="en-US" altLang="de-DE" sz="1600" dirty="0"/>
              <a:t>(2) If the party's failure is due to the failure by a third person whom he has engaged to perform the whole or a part of the contract, that party is exempt from liability only if:</a:t>
            </a:r>
          </a:p>
          <a:p>
            <a:pPr>
              <a:spcBef>
                <a:spcPct val="0"/>
              </a:spcBef>
              <a:buFontTx/>
              <a:buNone/>
            </a:pPr>
            <a:r>
              <a:rPr lang="en-US" altLang="de-DE" sz="1600" dirty="0"/>
              <a:t>(a) he is exempt under the preceding paragraph; and</a:t>
            </a:r>
          </a:p>
          <a:p>
            <a:pPr>
              <a:spcBef>
                <a:spcPct val="0"/>
              </a:spcBef>
              <a:buFontTx/>
              <a:buNone/>
            </a:pPr>
            <a:r>
              <a:rPr lang="en-US" altLang="de-DE" sz="1600" dirty="0"/>
              <a:t>(b) the person whom he has so engaged would be so exempt if the provisions of that paragraph were applied to him.</a:t>
            </a:r>
          </a:p>
          <a:p>
            <a:pPr>
              <a:spcBef>
                <a:spcPct val="0"/>
              </a:spcBef>
              <a:buFontTx/>
              <a:buNone/>
            </a:pPr>
            <a:r>
              <a:rPr lang="en-US" altLang="de-DE" sz="1600" dirty="0"/>
              <a:t>(3) The exemption provided by this article has effect for the period during which the impediment exists.</a:t>
            </a:r>
          </a:p>
          <a:p>
            <a:pPr>
              <a:spcBef>
                <a:spcPct val="0"/>
              </a:spcBef>
              <a:buFontTx/>
              <a:buNone/>
            </a:pPr>
            <a:r>
              <a:rPr lang="en-US" altLang="de-DE" sz="1600" dirty="0"/>
              <a:t>(4) The party who fails to perform must give notice to the other party of the impediment and its effect on his ability to perform. If the notice is not received by the other party within a reasonable time after the party who fails to perform knew or ought to have known of the impediment, he is liable for damages resulting from such non-receipt.</a:t>
            </a:r>
          </a:p>
          <a:p>
            <a:pPr>
              <a:spcBef>
                <a:spcPct val="0"/>
              </a:spcBef>
              <a:buFontTx/>
              <a:buNone/>
            </a:pPr>
            <a:r>
              <a:rPr lang="en-US" altLang="de-DE" sz="1600" dirty="0"/>
              <a:t>(5) Nothing in this article prevents either party from exercising any right other than to claim damages under this Convention.</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26</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6DCCC205-AA3B-4C92-9D84-BF78DC23EDD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A6180F1B-0631-493D-811B-6F39B7CBC1EE}"/>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097681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209550" y="1143000"/>
            <a:ext cx="8705850" cy="48936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just">
              <a:spcBef>
                <a:spcPct val="0"/>
              </a:spcBef>
              <a:buFontTx/>
              <a:buNone/>
            </a:pPr>
            <a:r>
              <a:rPr lang="en-GB" altLang="de-DE" sz="1600" b="1" dirty="0"/>
              <a:t>“1.The Concept of clausula rebus sic stantibus</a:t>
            </a:r>
            <a:endParaRPr lang="de-DE" altLang="de-DE" sz="1600" dirty="0"/>
          </a:p>
          <a:p>
            <a:pPr algn="just">
              <a:spcBef>
                <a:spcPct val="0"/>
              </a:spcBef>
              <a:buFontTx/>
              <a:buNone/>
            </a:pPr>
            <a:r>
              <a:rPr lang="en-GB" altLang="de-DE" sz="1600" dirty="0"/>
              <a:t>Roman law had not developed a concept which corresponds to the doctrine of clausula [i.e. rebus sic stantibus] or of foundations of contract [i.e. “Geschäftsgrundlagen-Lehre”]. However, </a:t>
            </a:r>
            <a:r>
              <a:rPr lang="en-GB" altLang="de-DE" sz="1600" b="1" dirty="0"/>
              <a:t>Roman contract law knew the underlying principle for these doctrines, </a:t>
            </a:r>
            <a:r>
              <a:rPr lang="en-GB" altLang="de-DE" sz="1600" dirty="0"/>
              <a:t>[i.e.]</a:t>
            </a:r>
            <a:r>
              <a:rPr lang="en-GB" altLang="de-DE" sz="1600" b="1" dirty="0"/>
              <a:t> bona fide</a:t>
            </a:r>
            <a:r>
              <a:rPr lang="en-GB" altLang="de-DE" sz="1600" dirty="0"/>
              <a:t> and could thereby show a high degree of flexibility. The writings of </a:t>
            </a:r>
            <a:r>
              <a:rPr lang="en-GB" altLang="de-DE" sz="1600" b="1" dirty="0"/>
              <a:t>Cicero</a:t>
            </a:r>
            <a:r>
              <a:rPr lang="en-GB" altLang="de-DE" sz="1600" dirty="0"/>
              <a:t> and </a:t>
            </a:r>
            <a:r>
              <a:rPr lang="en-GB" altLang="de-DE" sz="1600" b="1" dirty="0"/>
              <a:t>Seneca</a:t>
            </a:r>
            <a:r>
              <a:rPr lang="en-GB" altLang="de-DE" sz="1600" dirty="0"/>
              <a:t> already hint at the idea of clausula [i.e. rebus sic stantibus]. [Footnote omitted]. However, the origins - [which are] so far not much researched - of the clausula-doctrine in legal contexts go only back to the time of the glossators [Footnote omitted; i.e. a European school of thought in the twelfth and thirteenth century, which commented on the Corpus Iuris Civilis]. First connecting factor was a quote in the “Digest” D. 12,4,8 from </a:t>
            </a:r>
            <a:r>
              <a:rPr lang="en-GB" altLang="de-DE" sz="1600" b="1" dirty="0"/>
              <a:t>Ulpian</a:t>
            </a:r>
            <a:r>
              <a:rPr lang="en-GB" altLang="de-DE" sz="1600" dirty="0"/>
              <a:t>, a fragment, which relates to the condictio causa data causa non secuta, … The concept of a </a:t>
            </a:r>
            <a:r>
              <a:rPr lang="en-GB" altLang="de-DE" sz="1600" b="1" dirty="0"/>
              <a:t>tacit condition [which is] of the contents that the conditions [i.e. circumstances circumventing the contract] do not change</a:t>
            </a:r>
            <a:r>
              <a:rPr lang="en-GB" altLang="de-DE" sz="1600" dirty="0"/>
              <a:t> can moreover be shown [in the writing of] the moraltheologists [German: “Moraltheologen”] and the commentators [i.e. of a European legal school which arose in France in the fourteenth century, which commented on the Corpus Iuris Civilis].”</a:t>
            </a:r>
            <a:r>
              <a:rPr lang="en-GB" altLang="de-DE" sz="1600" baseline="30000" dirty="0">
                <a:hlinkClick r:id="rId6" action="ppaction://hlinkfile"/>
              </a:rPr>
              <a:t>[</a:t>
            </a:r>
            <a:r>
              <a:rPr lang="de-DE" altLang="de-DE" sz="1600" dirty="0"/>
              <a:t> </a:t>
            </a:r>
            <a:r>
              <a:rPr lang="en-GB" altLang="de-DE" sz="1600" baseline="30000" dirty="0">
                <a:hlinkClick r:id="rId7" action="ppaction://hlinkfile"/>
              </a:rPr>
              <a:t>[1]</a:t>
            </a:r>
            <a:r>
              <a:rPr lang="en-GB" altLang="de-DE" sz="1600" dirty="0"/>
              <a:t> </a:t>
            </a:r>
          </a:p>
          <a:p>
            <a:pPr algn="just">
              <a:spcBef>
                <a:spcPct val="0"/>
              </a:spcBef>
              <a:buFontTx/>
              <a:buNone/>
            </a:pPr>
            <a:endParaRPr lang="en-GB" altLang="de-DE" sz="1600" dirty="0"/>
          </a:p>
          <a:p>
            <a:pPr algn="just">
              <a:spcBef>
                <a:spcPct val="0"/>
              </a:spcBef>
              <a:buFontTx/>
              <a:buNone/>
            </a:pPr>
            <a:r>
              <a:rPr lang="en-GB" altLang="de-DE" sz="1400" dirty="0"/>
              <a:t>Office Translation, prepared by </a:t>
            </a:r>
            <a:r>
              <a:rPr lang="de-DE" altLang="de-DE" sz="1400" dirty="0"/>
              <a:t>Eckart Brödermann </a:t>
            </a:r>
            <a:r>
              <a:rPr lang="de-DE" altLang="de-DE" sz="1400" dirty="0" err="1"/>
              <a:t>of</a:t>
            </a:r>
            <a:r>
              <a:rPr lang="en-US" altLang="de-DE" sz="1400" b="1" dirty="0"/>
              <a:t>: </a:t>
            </a:r>
            <a:r>
              <a:rPr lang="en-GB" altLang="de-DE" sz="1400" dirty="0"/>
              <a:t>Meyer-Pritzl in Schmoeckel / Rückert / Zimmermann (ed.), Historisch-kritischer Kommentar zum BGB, Band II Schuldrecht: Allgemeiner Teil, 2. </a:t>
            </a:r>
            <a:r>
              <a:rPr lang="de-DE" altLang="de-DE" sz="1400" dirty="0"/>
              <a:t>Teilband, §§ 305-432 (</a:t>
            </a:r>
            <a:r>
              <a:rPr lang="de-DE" altLang="de-DE" sz="1400" dirty="0" err="1"/>
              <a:t>editor</a:t>
            </a:r>
            <a:r>
              <a:rPr lang="de-DE" altLang="de-DE" sz="1400" dirty="0"/>
              <a:t>: Reinhard Zimmermann, 2007), §§ 313-314: Störung der Geschäftsgrundlage. Kündigung von Dauerschuldverhältnissen aus wichtigem Grund, </a:t>
            </a:r>
            <a:r>
              <a:rPr lang="de-DE" altLang="de-DE" sz="1400" dirty="0" err="1"/>
              <a:t>no</a:t>
            </a:r>
            <a:r>
              <a:rPr lang="de-DE" altLang="de-DE" sz="1400" dirty="0"/>
              <a:t>. 4, at p. 1710-1711. </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27</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CE0C5DA9-4A72-402F-B135-42A49CE6E31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1A2C33F5-4FF2-4F3E-9E9F-778C96952D79}"/>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1062645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418214" y="1127486"/>
            <a:ext cx="8153400" cy="5170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dirty="0" err="1"/>
              <a:t>Section</a:t>
            </a:r>
            <a:r>
              <a:rPr lang="de-DE" altLang="de-DE" b="1" i="0" dirty="0"/>
              <a:t> 313 German </a:t>
            </a:r>
            <a:r>
              <a:rPr lang="de-DE" altLang="de-DE" b="1" i="0" dirty="0" err="1"/>
              <a:t>Civil</a:t>
            </a:r>
            <a:r>
              <a:rPr lang="de-DE" altLang="de-DE" b="1" i="0" dirty="0"/>
              <a:t> Code (§ 313 BGB)</a:t>
            </a:r>
          </a:p>
          <a:p>
            <a:pPr>
              <a:spcBef>
                <a:spcPct val="0"/>
              </a:spcBef>
              <a:buFontTx/>
              <a:buNone/>
            </a:pPr>
            <a:r>
              <a:rPr lang="de-DE" altLang="de-DE" sz="1800" i="0" dirty="0"/>
              <a:t> </a:t>
            </a:r>
          </a:p>
          <a:p>
            <a:pPr>
              <a:spcBef>
                <a:spcPct val="0"/>
              </a:spcBef>
              <a:buFontTx/>
              <a:buNone/>
            </a:pPr>
            <a:r>
              <a:rPr lang="en-US" altLang="de-DE" sz="1800" b="1" dirty="0"/>
              <a:t>Section 313</a:t>
            </a:r>
            <a:br>
              <a:rPr lang="en-US" altLang="de-DE" sz="1800" b="1" dirty="0"/>
            </a:br>
            <a:r>
              <a:rPr lang="en-US" altLang="de-DE" sz="1800" b="1" dirty="0"/>
              <a:t>Interference with the basis of the transaction</a:t>
            </a:r>
          </a:p>
          <a:p>
            <a:pPr algn="just">
              <a:spcBef>
                <a:spcPct val="0"/>
              </a:spcBef>
              <a:buFontTx/>
              <a:buNone/>
            </a:pPr>
            <a:r>
              <a:rPr lang="en-US" altLang="de-DE" sz="1800" dirty="0"/>
              <a:t>(1) If circumstances which became the basis of a contract have significantly changed since the contract was entered into and if the parties would not have entered into the contract or would have entered into it with different contents if they had foreseen this change, </a:t>
            </a:r>
            <a:r>
              <a:rPr lang="en-US" altLang="de-DE" sz="1800" b="1" dirty="0"/>
              <a:t>adaptation of the contract may be demanded </a:t>
            </a:r>
            <a:r>
              <a:rPr lang="en-US" altLang="de-DE" sz="1800" dirty="0"/>
              <a:t>to the extent that, taking account of all the circumstances of the specific case, in particular the contractual or statutory distribution of risk, one of the parties cannot reasonably be expected to uphold the contract without alteration.</a:t>
            </a:r>
          </a:p>
          <a:p>
            <a:pPr algn="just">
              <a:spcBef>
                <a:spcPct val="0"/>
              </a:spcBef>
              <a:buFontTx/>
              <a:buNone/>
            </a:pPr>
            <a:r>
              <a:rPr lang="en-US" altLang="de-DE" sz="1800" dirty="0"/>
              <a:t>(2) It is equivalent to a change of circumstances if material conceptions that have become the basis of the contract are found to be incorrect.</a:t>
            </a:r>
          </a:p>
          <a:p>
            <a:pPr algn="just">
              <a:spcBef>
                <a:spcPct val="0"/>
              </a:spcBef>
              <a:buFontTx/>
              <a:buNone/>
            </a:pPr>
            <a:r>
              <a:rPr lang="en-US" altLang="de-DE" sz="1800" dirty="0"/>
              <a:t>(3) If adaptation of the contract is not possible or one party cannot reasonably be expected to accept it, the disadvantaged party may revoke the contract. In the case of continuing obligations, the right to terminate takes the place of the right to revoke.</a:t>
            </a: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28</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0F1364A2-2A99-460C-9601-47593AFA4F7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17FD995B-F1E3-4186-A18C-762EABF4AD76}"/>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7165945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114300" y="6269904"/>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29</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707FBBB3-FF5E-45D5-A71C-E984DE9730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FE0FF3BF-A085-4CAD-9A95-1EE2EF227D0C}"/>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
        <p:nvSpPr>
          <p:cNvPr id="3" name="矩形 2"/>
          <p:cNvSpPr/>
          <p:nvPr/>
        </p:nvSpPr>
        <p:spPr>
          <a:xfrm>
            <a:off x="314126" y="1035267"/>
            <a:ext cx="8496697" cy="5247590"/>
          </a:xfrm>
          <a:prstGeom prst="rect">
            <a:avLst/>
          </a:prstGeom>
        </p:spPr>
        <p:txBody>
          <a:bodyPr wrap="square">
            <a:spAutoFit/>
          </a:bodyPr>
          <a:lstStyle/>
          <a:p>
            <a:pPr algn="just">
              <a:lnSpc>
                <a:spcPts val="2060"/>
              </a:lnSpc>
              <a:spcBef>
                <a:spcPts val="0"/>
              </a:spcBef>
            </a:pPr>
            <a:r>
              <a:rPr lang="de-DE" altLang="de-DE" b="1" dirty="0">
                <a:latin typeface="Arial" charset="0"/>
                <a:ea typeface="Arial" charset="0"/>
                <a:cs typeface="Arial" charset="0"/>
              </a:rPr>
              <a:t>Art. 94, 117, 118, 119 China </a:t>
            </a:r>
            <a:r>
              <a:rPr lang="de-DE" altLang="de-DE" b="1" dirty="0" err="1">
                <a:latin typeface="Arial" charset="0"/>
                <a:ea typeface="Arial" charset="0"/>
                <a:cs typeface="Arial" charset="0"/>
              </a:rPr>
              <a:t>Contract</a:t>
            </a:r>
            <a:r>
              <a:rPr lang="de-DE" altLang="de-DE" b="1" dirty="0">
                <a:latin typeface="Arial" charset="0"/>
                <a:ea typeface="Arial" charset="0"/>
                <a:cs typeface="Arial" charset="0"/>
              </a:rPr>
              <a:t> Law </a:t>
            </a:r>
          </a:p>
          <a:p>
            <a:pPr algn="just">
              <a:lnSpc>
                <a:spcPts val="2060"/>
              </a:lnSpc>
              <a:spcBef>
                <a:spcPts val="0"/>
              </a:spcBef>
            </a:pPr>
            <a:endParaRPr lang="de-DE" altLang="zh-CN" sz="1400" b="1" dirty="0">
              <a:latin typeface="Arial" charset="0"/>
              <a:ea typeface="Arial" charset="0"/>
              <a:cs typeface="Arial" charset="0"/>
            </a:endParaRPr>
          </a:p>
          <a:p>
            <a:pPr algn="just">
              <a:lnSpc>
                <a:spcPts val="1760"/>
              </a:lnSpc>
              <a:spcBef>
                <a:spcPts val="0"/>
              </a:spcBef>
            </a:pPr>
            <a:r>
              <a:rPr lang="en-US" altLang="zh-CN" sz="1500" b="1" dirty="0">
                <a:latin typeface="Arial" charset="0"/>
                <a:ea typeface="Arial" charset="0"/>
                <a:cs typeface="Arial" charset="0"/>
              </a:rPr>
              <a:t>Art 94-</a:t>
            </a:r>
            <a:r>
              <a:rPr lang="en-US" altLang="zh-CN" sz="1500" dirty="0">
                <a:latin typeface="Arial" charset="0"/>
                <a:ea typeface="Arial" charset="0"/>
                <a:cs typeface="Arial" charset="0"/>
              </a:rPr>
              <a:t>The parties may </a:t>
            </a:r>
            <a:r>
              <a:rPr lang="en-US" altLang="zh-CN" sz="1500" b="1" dirty="0">
                <a:latin typeface="Arial" charset="0"/>
                <a:ea typeface="Arial" charset="0"/>
                <a:cs typeface="Arial" charset="0"/>
              </a:rPr>
              <a:t>early terminate </a:t>
            </a:r>
            <a:r>
              <a:rPr lang="en-US" altLang="zh-CN" sz="1500" dirty="0">
                <a:latin typeface="Arial" charset="0"/>
                <a:ea typeface="Arial" charset="0"/>
                <a:cs typeface="Arial" charset="0"/>
              </a:rPr>
              <a:t>the contract if </a:t>
            </a:r>
            <a:r>
              <a:rPr lang="en-US" altLang="zh-CN" sz="1500" b="1" dirty="0">
                <a:latin typeface="Arial" charset="0"/>
                <a:ea typeface="Arial" charset="0"/>
                <a:cs typeface="Arial" charset="0"/>
              </a:rPr>
              <a:t>the objectives of the contract </a:t>
            </a:r>
            <a:r>
              <a:rPr lang="en-US" altLang="zh-CN" sz="1500" dirty="0">
                <a:latin typeface="Arial" charset="0"/>
                <a:ea typeface="Arial" charset="0"/>
                <a:cs typeface="Arial" charset="0"/>
              </a:rPr>
              <a:t>cannot be realized due to </a:t>
            </a:r>
            <a:r>
              <a:rPr lang="en-US" altLang="zh-CN" sz="1500" b="1" dirty="0">
                <a:latin typeface="Arial" charset="0"/>
                <a:ea typeface="Arial" charset="0"/>
                <a:cs typeface="Arial" charset="0"/>
              </a:rPr>
              <a:t>force majeure</a:t>
            </a:r>
            <a:r>
              <a:rPr lang="en-US" altLang="zh-CN" sz="1500" dirty="0">
                <a:latin typeface="Arial" charset="0"/>
                <a:ea typeface="Arial" charset="0"/>
                <a:cs typeface="Arial" charset="0"/>
              </a:rPr>
              <a:t>.</a:t>
            </a:r>
          </a:p>
          <a:p>
            <a:pPr algn="just">
              <a:lnSpc>
                <a:spcPts val="1760"/>
              </a:lnSpc>
              <a:spcBef>
                <a:spcPts val="0"/>
              </a:spcBef>
            </a:pPr>
            <a:endParaRPr lang="zh-CN" altLang="zh-CN" sz="1500" dirty="0">
              <a:latin typeface="Arial" charset="0"/>
              <a:ea typeface="Arial" charset="0"/>
              <a:cs typeface="Arial" charset="0"/>
            </a:endParaRPr>
          </a:p>
          <a:p>
            <a:pPr lvl="0" algn="just">
              <a:lnSpc>
                <a:spcPts val="1760"/>
              </a:lnSpc>
              <a:spcBef>
                <a:spcPts val="0"/>
              </a:spcBef>
            </a:pPr>
            <a:r>
              <a:rPr lang="en-US" altLang="zh-CN" sz="1500" b="1" dirty="0">
                <a:latin typeface="Arial" charset="0"/>
                <a:ea typeface="Arial" charset="0"/>
                <a:cs typeface="Arial" charset="0"/>
              </a:rPr>
              <a:t>Art 117-</a:t>
            </a:r>
            <a:r>
              <a:rPr lang="en-US" altLang="zh-CN" sz="1500" dirty="0">
                <a:latin typeface="Arial" charset="0"/>
                <a:ea typeface="Arial" charset="0"/>
                <a:cs typeface="Arial" charset="0"/>
              </a:rPr>
              <a:t>Where it is </a:t>
            </a:r>
            <a:r>
              <a:rPr lang="en-US" altLang="zh-CN" sz="1500" b="1" dirty="0">
                <a:latin typeface="Arial" charset="0"/>
                <a:ea typeface="Arial" charset="0"/>
                <a:cs typeface="Arial" charset="0"/>
              </a:rPr>
              <a:t>not possible </a:t>
            </a:r>
            <a:r>
              <a:rPr lang="en-US" altLang="zh-CN" sz="1500" dirty="0">
                <a:latin typeface="Arial" charset="0"/>
                <a:ea typeface="Arial" charset="0"/>
                <a:cs typeface="Arial" charset="0"/>
              </a:rPr>
              <a:t>to perform a contract </a:t>
            </a:r>
            <a:r>
              <a:rPr lang="en-US" altLang="zh-CN" sz="1500" b="1" dirty="0">
                <a:latin typeface="Arial" charset="0"/>
                <a:ea typeface="Arial" charset="0"/>
                <a:cs typeface="Arial" charset="0"/>
              </a:rPr>
              <a:t>due to </a:t>
            </a:r>
            <a:r>
              <a:rPr lang="en-US" altLang="zh-CN" sz="1500" dirty="0">
                <a:latin typeface="Arial" charset="0"/>
                <a:ea typeface="Arial" charset="0"/>
                <a:cs typeface="Arial" charset="0"/>
              </a:rPr>
              <a:t>force majeure, then, depending on </a:t>
            </a:r>
            <a:r>
              <a:rPr lang="en-US" altLang="zh-CN" sz="1500" b="1" dirty="0">
                <a:latin typeface="Arial" charset="0"/>
                <a:ea typeface="Arial" charset="0"/>
                <a:cs typeface="Arial" charset="0"/>
              </a:rPr>
              <a:t>the extent </a:t>
            </a:r>
            <a:r>
              <a:rPr lang="en-US" altLang="zh-CN" sz="1500" dirty="0">
                <a:latin typeface="Arial" charset="0"/>
                <a:ea typeface="Arial" charset="0"/>
                <a:cs typeface="Arial" charset="0"/>
              </a:rPr>
              <a:t>of the force majeure, the performing party shall be partially or wholly </a:t>
            </a:r>
            <a:r>
              <a:rPr lang="en-US" altLang="zh-CN" sz="1500" b="1" dirty="0">
                <a:latin typeface="Arial" charset="0"/>
                <a:ea typeface="Arial" charset="0"/>
                <a:cs typeface="Arial" charset="0"/>
              </a:rPr>
              <a:t>excused</a:t>
            </a:r>
            <a:r>
              <a:rPr lang="en-US" altLang="zh-CN" sz="1500" dirty="0">
                <a:latin typeface="Arial" charset="0"/>
                <a:ea typeface="Arial" charset="0"/>
                <a:cs typeface="Arial" charset="0"/>
              </a:rPr>
              <a:t> from liability, except where laws provide otherwise. Where force majeure occurs after a party has already been late in performing an obligation, the said party will not be excused from liability.</a:t>
            </a:r>
          </a:p>
          <a:p>
            <a:pPr lvl="0" algn="just">
              <a:lnSpc>
                <a:spcPts val="1760"/>
              </a:lnSpc>
              <a:spcBef>
                <a:spcPts val="0"/>
              </a:spcBef>
            </a:pPr>
            <a:r>
              <a:rPr lang="en-US" altLang="zh-CN" sz="1500" dirty="0">
                <a:latin typeface="Arial" charset="0"/>
                <a:ea typeface="Arial" charset="0"/>
                <a:cs typeface="Arial" charset="0"/>
              </a:rPr>
              <a:t>In this Law, "force majeure" means a situation which, on an objective view, is unforeseeable, unavoidable and is not able to be overcome.</a:t>
            </a:r>
          </a:p>
          <a:p>
            <a:pPr lvl="0" algn="just">
              <a:lnSpc>
                <a:spcPts val="1760"/>
              </a:lnSpc>
              <a:spcBef>
                <a:spcPts val="0"/>
              </a:spcBef>
            </a:pPr>
            <a:endParaRPr lang="zh-CN" altLang="zh-CN" sz="1500" dirty="0">
              <a:latin typeface="Arial" charset="0"/>
              <a:ea typeface="Arial" charset="0"/>
              <a:cs typeface="Arial" charset="0"/>
            </a:endParaRPr>
          </a:p>
          <a:p>
            <a:pPr lvl="0" algn="just">
              <a:lnSpc>
                <a:spcPts val="1760"/>
              </a:lnSpc>
              <a:spcBef>
                <a:spcPts val="0"/>
              </a:spcBef>
            </a:pPr>
            <a:r>
              <a:rPr lang="en-US" altLang="zh-CN" sz="1500" b="1" dirty="0">
                <a:latin typeface="Arial" charset="0"/>
                <a:ea typeface="Arial" charset="0"/>
                <a:cs typeface="Arial" charset="0"/>
              </a:rPr>
              <a:t>Art 118-</a:t>
            </a:r>
            <a:r>
              <a:rPr lang="en-US" altLang="zh-CN" sz="1500" dirty="0">
                <a:latin typeface="Arial" charset="0"/>
                <a:ea typeface="Arial" charset="0"/>
                <a:cs typeface="Arial" charset="0"/>
              </a:rPr>
              <a:t>Where one of the parties is unable to perform the contract due to force majeure, the said party shall immediately notify the other party in order to reduce the potential losses sustained by the other party, and the said party shall also provide evidence of the force majeure within a reasonable time.</a:t>
            </a:r>
            <a:endParaRPr lang="zh-CN" altLang="zh-CN" sz="1500" dirty="0">
              <a:latin typeface="Arial" charset="0"/>
              <a:ea typeface="Arial" charset="0"/>
              <a:cs typeface="Arial" charset="0"/>
            </a:endParaRPr>
          </a:p>
          <a:p>
            <a:pPr algn="just">
              <a:lnSpc>
                <a:spcPts val="1760"/>
              </a:lnSpc>
              <a:spcBef>
                <a:spcPts val="0"/>
              </a:spcBef>
            </a:pPr>
            <a:endParaRPr lang="zh-CN" altLang="zh-CN" sz="1500" dirty="0">
              <a:latin typeface="Arial" charset="0"/>
              <a:ea typeface="Arial" charset="0"/>
              <a:cs typeface="Arial" charset="0"/>
            </a:endParaRPr>
          </a:p>
          <a:p>
            <a:pPr lvl="0" algn="just">
              <a:lnSpc>
                <a:spcPts val="1760"/>
              </a:lnSpc>
              <a:spcBef>
                <a:spcPts val="0"/>
              </a:spcBef>
            </a:pPr>
            <a:r>
              <a:rPr lang="en-US" altLang="zh-CN" sz="1500" b="1" dirty="0">
                <a:latin typeface="Arial" charset="0"/>
                <a:ea typeface="Arial" charset="0"/>
                <a:cs typeface="Arial" charset="0"/>
              </a:rPr>
              <a:t>Art 119-</a:t>
            </a:r>
            <a:r>
              <a:rPr lang="en-US" altLang="zh-CN" sz="1500" dirty="0">
                <a:latin typeface="Arial" charset="0"/>
                <a:ea typeface="Arial" charset="0"/>
                <a:cs typeface="Arial" charset="0"/>
              </a:rPr>
              <a:t>After one of the parties has breached the contract, the other party shall take appropriate measures to prevent any increase in the losses sustained; where the other party fails to take appropriate measures, and this leads to an increase in the losses sustained, the other party may not demand compensation for these additional losses. Any reasonable expenses paid by a party to prevent increased losses shall be borne by the breaching party.</a:t>
            </a:r>
            <a:endParaRPr lang="zh-CN" altLang="zh-CN" sz="1500" dirty="0">
              <a:latin typeface="Arial" charset="0"/>
              <a:ea typeface="Arial" charset="0"/>
              <a:cs typeface="Arial" charset="0"/>
            </a:endParaRPr>
          </a:p>
        </p:txBody>
      </p:sp>
    </p:spTree>
    <p:extLst>
      <p:ext uri="{BB962C8B-B14F-4D97-AF65-F5344CB8AC3E}">
        <p14:creationId xmlns:p14="http://schemas.microsoft.com/office/powerpoint/2010/main" val="3798245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08752"/>
            <a:ext cx="9144000" cy="660321"/>
          </a:xfrm>
          <a:prstGeom prst="rect">
            <a:avLst/>
          </a:prstGeom>
        </p:spPr>
      </p:pic>
      <p:pic>
        <p:nvPicPr>
          <p:cNvPr id="12" name="Picture 11" descr="A picture containing wall, monitor&#10;&#10;Description automatically generated">
            <a:extLst>
              <a:ext uri="{FF2B5EF4-FFF2-40B4-BE49-F238E27FC236}">
                <a16:creationId xmlns:a16="http://schemas.microsoft.com/office/drawing/2014/main" id="{7603115B-AB40-4E09-B445-93E3D326F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31815" y="6340494"/>
            <a:ext cx="396835" cy="396835"/>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5"/>
          <a:stretch>
            <a:fillRect/>
          </a:stretch>
        </p:blipFill>
        <p:spPr>
          <a:xfrm>
            <a:off x="205441" y="353371"/>
            <a:ext cx="2834640" cy="618490"/>
          </a:xfrm>
          <a:prstGeom prst="rect">
            <a:avLst/>
          </a:prstGeom>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609203" y="6400673"/>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
        <p:nvSpPr>
          <p:cNvPr id="17" name="Rectangle 4"/>
          <p:cNvSpPr>
            <a:spLocks noChangeArrowheads="1"/>
          </p:cNvSpPr>
          <p:nvPr/>
        </p:nvSpPr>
        <p:spPr bwMode="auto">
          <a:xfrm>
            <a:off x="2140029" y="2014406"/>
            <a:ext cx="294005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en-US" altLang="en-US" sz="1600" b="1" dirty="0" err="1">
                <a:solidFill>
                  <a:srgbClr val="000000"/>
                </a:solidFill>
              </a:rPr>
              <a:t>Lanbo</a:t>
            </a:r>
            <a:r>
              <a:rPr lang="en-US" altLang="en-US" sz="1600" b="1" dirty="0">
                <a:solidFill>
                  <a:srgbClr val="000000"/>
                </a:solidFill>
              </a:rPr>
              <a:t> Yang </a:t>
            </a:r>
            <a:r>
              <a:rPr lang="ja-JP" altLang="de-DE" sz="1600" b="1" dirty="0">
                <a:solidFill>
                  <a:srgbClr val="000000"/>
                </a:solidFill>
              </a:rPr>
              <a:t>杨澜波</a:t>
            </a:r>
            <a:r>
              <a:rPr lang="en-US" altLang="en-US" sz="1600" b="1" dirty="0">
                <a:solidFill>
                  <a:srgbClr val="000000"/>
                </a:solidFill>
              </a:rPr>
              <a:t> </a:t>
            </a:r>
            <a:br>
              <a:rPr lang="en-US" altLang="en-US" sz="1600" i="0" dirty="0">
                <a:solidFill>
                  <a:srgbClr val="000000"/>
                </a:solidFill>
              </a:rPr>
            </a:br>
            <a:r>
              <a:rPr lang="en-US" altLang="en-US" sz="1600" dirty="0" err="1">
                <a:solidFill>
                  <a:srgbClr val="000000"/>
                </a:solidFill>
              </a:rPr>
              <a:t>Hengtai</a:t>
            </a:r>
            <a:r>
              <a:rPr lang="en-US" altLang="en-US" sz="1600" dirty="0">
                <a:solidFill>
                  <a:srgbClr val="000000"/>
                </a:solidFill>
              </a:rPr>
              <a:t> Law Offices </a:t>
            </a:r>
          </a:p>
          <a:p>
            <a:pPr>
              <a:spcBef>
                <a:spcPct val="0"/>
              </a:spcBef>
              <a:buFontTx/>
              <a:buNone/>
            </a:pPr>
            <a:r>
              <a:rPr lang="en-US" altLang="en-US" sz="1600" i="0" dirty="0">
                <a:solidFill>
                  <a:srgbClr val="000000"/>
                </a:solidFill>
              </a:rPr>
              <a:t>Shanghai, China</a:t>
            </a:r>
            <a:br>
              <a:rPr lang="en-US" altLang="en-US" sz="1600" i="0" dirty="0">
                <a:solidFill>
                  <a:srgbClr val="000000"/>
                </a:solidFill>
              </a:rPr>
            </a:br>
            <a:r>
              <a:rPr lang="en-US" altLang="en-US" sz="1600" dirty="0"/>
              <a:t>+86 21 68816261</a:t>
            </a:r>
            <a:br>
              <a:rPr lang="en-US" altLang="en-US" sz="1600" i="0" dirty="0">
                <a:solidFill>
                  <a:srgbClr val="000000"/>
                </a:solidFill>
              </a:rPr>
            </a:br>
            <a:r>
              <a:rPr lang="en-US" altLang="en-US" sz="1600" dirty="0">
                <a:solidFill>
                  <a:srgbClr val="000000"/>
                </a:solidFill>
              </a:rPr>
              <a:t>lanboyang@hengtai-law.com</a:t>
            </a:r>
            <a:endParaRPr lang="en-US" altLang="en-US" sz="1600" i="0" dirty="0">
              <a:solidFill>
                <a:srgbClr val="FF0000"/>
              </a:solidFill>
            </a:endParaRPr>
          </a:p>
        </p:txBody>
      </p:sp>
      <p:sp>
        <p:nvSpPr>
          <p:cNvPr id="19" name="Textfeld 18"/>
          <p:cNvSpPr txBox="1"/>
          <p:nvPr/>
        </p:nvSpPr>
        <p:spPr>
          <a:xfrm>
            <a:off x="106381" y="3406631"/>
            <a:ext cx="8839200" cy="2862322"/>
          </a:xfrm>
          <a:prstGeom prst="rect">
            <a:avLst/>
          </a:prstGeom>
          <a:noFill/>
        </p:spPr>
        <p:txBody>
          <a:bodyPr wrap="square">
            <a:spAutoFit/>
          </a:bodyPr>
          <a:lstStyle/>
          <a:p>
            <a:pPr algn="just">
              <a:lnSpc>
                <a:spcPts val="1760"/>
              </a:lnSpc>
              <a:spcAft>
                <a:spcPts val="1200"/>
              </a:spcAft>
            </a:pPr>
            <a:r>
              <a:rPr lang="en-US" altLang="zh-CN" sz="1700" dirty="0">
                <a:latin typeface="Calibri" charset="0"/>
                <a:ea typeface="Calibri" charset="0"/>
                <a:cs typeface="Calibri" charset="0"/>
                <a:sym typeface="+mn-ea"/>
              </a:rPr>
              <a:t>Born 1976, 1 daughter; Partner of </a:t>
            </a:r>
            <a:r>
              <a:rPr lang="en-US" altLang="zh-CN" sz="1700" dirty="0" err="1">
                <a:latin typeface="Calibri" charset="0"/>
                <a:ea typeface="Calibri" charset="0"/>
                <a:cs typeface="Calibri" charset="0"/>
                <a:sym typeface="+mn-ea"/>
              </a:rPr>
              <a:t>Hengtai</a:t>
            </a:r>
            <a:r>
              <a:rPr lang="en-US" altLang="zh-CN" sz="1700" dirty="0">
                <a:latin typeface="Calibri" charset="0"/>
                <a:ea typeface="Calibri" charset="0"/>
                <a:cs typeface="Calibri" charset="0"/>
                <a:sym typeface="+mn-ea"/>
              </a:rPr>
              <a:t> Law Offices, founded in 1998, 70 lawyers. </a:t>
            </a:r>
          </a:p>
          <a:p>
            <a:pPr algn="just">
              <a:lnSpc>
                <a:spcPts val="1760"/>
              </a:lnSpc>
              <a:spcAft>
                <a:spcPts val="1200"/>
              </a:spcAft>
            </a:pPr>
            <a:r>
              <a:rPr lang="en-US" altLang="zh-CN" sz="1700" b="1" u="sng" dirty="0">
                <a:latin typeface="Calibri" charset="0"/>
                <a:ea typeface="Calibri" charset="0"/>
                <a:cs typeface="Calibri" charset="0"/>
                <a:sym typeface="+mn-ea"/>
              </a:rPr>
              <a:t>Working Experience</a:t>
            </a:r>
            <a:r>
              <a:rPr lang="en-US" altLang="zh-CN" sz="1700" dirty="0">
                <a:latin typeface="Calibri" charset="0"/>
                <a:ea typeface="Calibri" charset="0"/>
                <a:cs typeface="Calibri" charset="0"/>
                <a:sym typeface="+mn-ea"/>
              </a:rPr>
              <a:t>: </a:t>
            </a:r>
            <a:r>
              <a:rPr lang="en-US" altLang="zh-CN" sz="1700" dirty="0">
                <a:latin typeface="Calibri" charset="0"/>
                <a:ea typeface="Calibri" charset="0"/>
                <a:cs typeface="Calibri" charset="0"/>
              </a:rPr>
              <a:t>Before joining </a:t>
            </a:r>
            <a:r>
              <a:rPr lang="en-US" altLang="zh-CN" sz="1700" dirty="0" err="1">
                <a:latin typeface="Calibri" charset="0"/>
                <a:ea typeface="Calibri" charset="0"/>
                <a:cs typeface="Calibri" charset="0"/>
              </a:rPr>
              <a:t>Hengtai</a:t>
            </a:r>
            <a:r>
              <a:rPr lang="en-US" altLang="zh-CN" sz="1700" dirty="0">
                <a:latin typeface="Calibri" charset="0"/>
                <a:ea typeface="Calibri" charset="0"/>
                <a:cs typeface="Calibri" charset="0"/>
              </a:rPr>
              <a:t>, </a:t>
            </a:r>
            <a:r>
              <a:rPr lang="en-US" altLang="zh-CN" sz="1700" dirty="0" err="1">
                <a:latin typeface="Calibri" charset="0"/>
                <a:ea typeface="Calibri" charset="0"/>
                <a:cs typeface="Calibri" charset="0"/>
              </a:rPr>
              <a:t>Lanbo</a:t>
            </a:r>
            <a:r>
              <a:rPr lang="en-US" altLang="zh-CN" sz="1700" dirty="0">
                <a:latin typeface="Calibri" charset="0"/>
                <a:ea typeface="Calibri" charset="0"/>
                <a:cs typeface="Calibri" charset="0"/>
              </a:rPr>
              <a:t> worked with multinational companies for years, including as senior legal director at Medtronic China and then as China Country Counsel (heading legal and compliance) with Gilead Sciences.  </a:t>
            </a:r>
            <a:r>
              <a:rPr lang="en-US" altLang="zh-CN" sz="1700" dirty="0" err="1">
                <a:latin typeface="Calibri" charset="0"/>
                <a:ea typeface="Calibri" charset="0"/>
                <a:cs typeface="Calibri" charset="0"/>
              </a:rPr>
              <a:t>Lanbo</a:t>
            </a:r>
            <a:r>
              <a:rPr lang="en-US" altLang="zh-CN" sz="1700" dirty="0">
                <a:latin typeface="Calibri" charset="0"/>
                <a:ea typeface="Calibri" charset="0"/>
                <a:cs typeface="Calibri" charset="0"/>
              </a:rPr>
              <a:t> has almost 20 years legal experience.  She had worked in the Shanghai offices of a European law firm and then US law firms for years.  In addition, she had worked as an in-house counsel at a local company and as an associate with local law firms.</a:t>
            </a:r>
          </a:p>
          <a:p>
            <a:pPr algn="just">
              <a:lnSpc>
                <a:spcPts val="1760"/>
              </a:lnSpc>
              <a:spcAft>
                <a:spcPts val="1200"/>
              </a:spcAft>
            </a:pPr>
            <a:r>
              <a:rPr lang="en-US" altLang="zh-CN" sz="1700" b="1" u="sng" dirty="0">
                <a:latin typeface="Calibri" charset="0"/>
                <a:ea typeface="Calibri" charset="0"/>
                <a:cs typeface="Calibri" charset="0"/>
                <a:sym typeface="+mn-ea"/>
              </a:rPr>
              <a:t>Education</a:t>
            </a:r>
            <a:r>
              <a:rPr lang="en-US" altLang="zh-CN" sz="1700" dirty="0">
                <a:latin typeface="Calibri" charset="0"/>
                <a:ea typeface="Calibri" charset="0"/>
                <a:cs typeface="Calibri" charset="0"/>
                <a:sym typeface="+mn-ea"/>
              </a:rPr>
              <a:t>: East China University of Political Science and Laws, Bachler's degree; University of Manchester (LLM); University of California Berkeley Law School (</a:t>
            </a:r>
            <a:r>
              <a:rPr lang="en-US" altLang="zh-CN" sz="1700" dirty="0">
                <a:latin typeface="Calibri" charset="0"/>
                <a:ea typeface="Calibri" charset="0"/>
                <a:cs typeface="Calibri" charset="0"/>
              </a:rPr>
              <a:t>LLM); and </a:t>
            </a:r>
            <a:r>
              <a:rPr lang="en-US" altLang="zh-CN" sz="1700" dirty="0" err="1">
                <a:latin typeface="Calibri" charset="0"/>
                <a:ea typeface="Calibri" charset="0"/>
                <a:cs typeface="Calibri" charset="0"/>
              </a:rPr>
              <a:t>Fudan</a:t>
            </a:r>
            <a:r>
              <a:rPr lang="en-US" altLang="zh-CN" sz="1700" dirty="0">
                <a:latin typeface="Calibri" charset="0"/>
                <a:ea typeface="Calibri" charset="0"/>
                <a:cs typeface="Calibri" charset="0"/>
              </a:rPr>
              <a:t> University-BI (MBA)</a:t>
            </a:r>
          </a:p>
          <a:p>
            <a:pPr algn="just">
              <a:lnSpc>
                <a:spcPts val="1760"/>
              </a:lnSpc>
              <a:spcAft>
                <a:spcPts val="1200"/>
              </a:spcAft>
            </a:pPr>
            <a:r>
              <a:rPr lang="en-US" altLang="zh-CN" sz="1700" b="1" u="sng" dirty="0">
                <a:latin typeface="Calibri" charset="0"/>
                <a:ea typeface="Calibri" charset="0"/>
                <a:cs typeface="Calibri" charset="0"/>
              </a:rPr>
              <a:t>Admitted</a:t>
            </a:r>
            <a:r>
              <a:rPr lang="en-US" altLang="zh-CN" sz="1700" b="1" dirty="0">
                <a:latin typeface="Calibri" charset="0"/>
                <a:ea typeface="Calibri" charset="0"/>
                <a:cs typeface="Calibri" charset="0"/>
              </a:rPr>
              <a:t>:  </a:t>
            </a:r>
            <a:r>
              <a:rPr lang="en-US" altLang="zh-CN" sz="1700" dirty="0">
                <a:latin typeface="Calibri" charset="0"/>
                <a:ea typeface="Calibri" charset="0"/>
                <a:cs typeface="Calibri" charset="0"/>
              </a:rPr>
              <a:t>PRC &amp; New York Bar</a:t>
            </a:r>
          </a:p>
        </p:txBody>
      </p:sp>
      <p:sp>
        <p:nvSpPr>
          <p:cNvPr id="2" name="Rechteck 1">
            <a:extLst>
              <a:ext uri="{FF2B5EF4-FFF2-40B4-BE49-F238E27FC236}">
                <a16:creationId xmlns:a16="http://schemas.microsoft.com/office/drawing/2014/main" id="{FF5CBA6B-8F93-4641-9A09-BDC5AD36AE06}"/>
              </a:ext>
            </a:extLst>
          </p:cNvPr>
          <p:cNvSpPr/>
          <p:nvPr/>
        </p:nvSpPr>
        <p:spPr>
          <a:xfrm>
            <a:off x="3040081" y="832809"/>
            <a:ext cx="2971800" cy="32702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err="1"/>
              <a:t>Your</a:t>
            </a:r>
            <a:r>
              <a:rPr lang="de-DE" dirty="0"/>
              <a:t> </a:t>
            </a:r>
            <a:r>
              <a:rPr lang="de-DE" dirty="0" err="1"/>
              <a:t>Presenters</a:t>
            </a:r>
            <a:endParaRPr lang="de-DE" dirty="0"/>
          </a:p>
        </p:txBody>
      </p:sp>
      <p:pic>
        <p:nvPicPr>
          <p:cNvPr id="13" name="图片 5">
            <a:extLst>
              <a:ext uri="{FF2B5EF4-FFF2-40B4-BE49-F238E27FC236}">
                <a16:creationId xmlns:a16="http://schemas.microsoft.com/office/drawing/2014/main" id="{5D17B6BD-EE12-4E18-A0A5-D147FA68251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b="38671"/>
          <a:stretch/>
        </p:blipFill>
        <p:spPr>
          <a:xfrm>
            <a:off x="106381" y="1117454"/>
            <a:ext cx="2033648" cy="2187629"/>
          </a:xfrm>
          <a:prstGeom prst="rect">
            <a:avLst/>
          </a:prstGeom>
        </p:spPr>
      </p:pic>
      <p:sp>
        <p:nvSpPr>
          <p:cNvPr id="11" name="矩形 8">
            <a:extLst>
              <a:ext uri="{FF2B5EF4-FFF2-40B4-BE49-F238E27FC236}">
                <a16:creationId xmlns:a16="http://schemas.microsoft.com/office/drawing/2014/main" id="{72461B7E-3CB7-412C-A333-5960705718F0}"/>
              </a:ext>
            </a:extLst>
          </p:cNvPr>
          <p:cNvSpPr>
            <a:spLocks noChangeAspect="1"/>
          </p:cNvSpPr>
          <p:nvPr/>
        </p:nvSpPr>
        <p:spPr>
          <a:xfrm>
            <a:off x="6095999" y="56905"/>
            <a:ext cx="2849582" cy="1390895"/>
          </a:xfrm>
          <a:prstGeom prst="rect">
            <a:avLst/>
          </a:prstGeom>
          <a:blipFill dpi="0" rotWithShape="1">
            <a:blip r:embed="rId7">
              <a:extLst>
                <a:ext uri="{BEBA8EAE-BF5A-486C-A8C5-ECC9F3942E4B}">
                  <a14:imgProps xmlns:a14="http://schemas.microsoft.com/office/drawing/2010/main">
                    <a14:imgLayer r:embed="rId8">
                      <a14:imgEffect>
                        <a14:saturation sat="33000"/>
                      </a14:imgEffect>
                    </a14:imgLayer>
                  </a14:imgProps>
                </a:ext>
              </a:extLst>
            </a:blip>
            <a:srcRect/>
            <a:stretch>
              <a:fillRect t="-28728" b="-29158"/>
            </a:stretch>
          </a:blipFill>
          <a:ln w="12700" cap="flat" cmpd="sng" algn="ctr">
            <a:noFill/>
            <a:prstDash val="solid"/>
            <a:miter lim="800000"/>
          </a:ln>
          <a:effectLst/>
          <a:extLst>
            <a:ext uri="{91240B29-F687-4F45-9708-019B960494DF}">
              <a14:hiddenLine xmlns:a14="http://schemas.microsoft.com/office/drawing/2010/main" w="12700">
                <a:solidFill>
                  <a:schemeClr val="dk1"/>
                </a:solidFill>
                <a:prstDash val="solid"/>
                <a:miter lim="800000"/>
                <a:headEnd/>
                <a:tailEnd/>
              </a14:hiddenLine>
            </a:ext>
          </a:extLst>
        </p:spPr>
        <p:style>
          <a:lnRef idx="2">
            <a:schemeClr val="dk1"/>
          </a:lnRef>
          <a:fillRef idx="1">
            <a:schemeClr val="lt1"/>
          </a:fillRef>
          <a:effectRef idx="0">
            <a:schemeClr val="dk1"/>
          </a:effectRef>
          <a:fontRef idx="minor">
            <a:schemeClr val="dk1"/>
          </a:fontRef>
        </p:style>
        <p:txBody>
          <a:bodyPr rtlCol="0"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a:endParaRPr lang="zh-CN" altLang="en-US" dirty="0">
              <a:cs typeface="+mn-ea"/>
              <a:sym typeface="+mn-lt"/>
            </a:endParaRPr>
          </a:p>
        </p:txBody>
      </p:sp>
      <p:sp>
        <p:nvSpPr>
          <p:cNvPr id="3" name="Foliennummernplatzhalter 2"/>
          <p:cNvSpPr>
            <a:spLocks noGrp="1"/>
          </p:cNvSpPr>
          <p:nvPr>
            <p:ph type="sldNum" sz="quarter" idx="12"/>
          </p:nvPr>
        </p:nvSpPr>
        <p:spPr/>
        <p:txBody>
          <a:bodyPr/>
          <a:lstStyle/>
          <a:p>
            <a:fld id="{D93831B6-0147-426F-BCA4-2B81AEB2BD94}" type="slidenum">
              <a:rPr lang="en-US" sz="800" smtClean="0">
                <a:solidFill>
                  <a:schemeClr val="bg1"/>
                </a:solidFill>
              </a:rPr>
              <a:t>3</a:t>
            </a:fld>
            <a:endParaRPr lang="en-US" sz="800" dirty="0">
              <a:solidFill>
                <a:schemeClr val="bg1"/>
              </a:solidFill>
            </a:endParaRPr>
          </a:p>
        </p:txBody>
      </p:sp>
      <p:sp>
        <p:nvSpPr>
          <p:cNvPr id="4" name="矩形 3"/>
          <p:cNvSpPr/>
          <p:nvPr/>
        </p:nvSpPr>
        <p:spPr>
          <a:xfrm>
            <a:off x="5075219" y="1834134"/>
            <a:ext cx="4068781" cy="1477328"/>
          </a:xfrm>
          <a:prstGeom prst="rect">
            <a:avLst/>
          </a:prstGeom>
        </p:spPr>
        <p:txBody>
          <a:bodyPr wrap="square">
            <a:spAutoFit/>
          </a:bodyPr>
          <a:lstStyle/>
          <a:p>
            <a:pPr algn="just">
              <a:lnSpc>
                <a:spcPts val="1760"/>
              </a:lnSpc>
              <a:spcAft>
                <a:spcPts val="1200"/>
              </a:spcAft>
            </a:pPr>
            <a:r>
              <a:rPr lang="en-US" altLang="zh-CN" sz="1700" b="1" u="sng" dirty="0">
                <a:latin typeface="Calibri" charset="0"/>
                <a:ea typeface="Calibri" charset="0"/>
                <a:cs typeface="Calibri" charset="0"/>
              </a:rPr>
              <a:t>Practice areas</a:t>
            </a:r>
            <a:r>
              <a:rPr lang="en-US" altLang="zh-CN" sz="1700" b="1" u="sng" dirty="0">
                <a:solidFill>
                  <a:schemeClr val="accent2"/>
                </a:solidFill>
                <a:latin typeface="Calibri" charset="0"/>
                <a:ea typeface="Calibri" charset="0"/>
                <a:cs typeface="Calibri" charset="0"/>
              </a:rPr>
              <a:t>:</a:t>
            </a:r>
            <a:r>
              <a:rPr lang="en-US" altLang="zh-CN" sz="1700" b="1" dirty="0">
                <a:solidFill>
                  <a:schemeClr val="bg2">
                    <a:lumMod val="75000"/>
                  </a:schemeClr>
                </a:solidFill>
                <a:latin typeface="Calibri" charset="0"/>
                <a:ea typeface="Calibri" charset="0"/>
                <a:cs typeface="Calibri" charset="0"/>
              </a:rPr>
              <a:t> </a:t>
            </a:r>
            <a:r>
              <a:rPr lang="en-US" altLang="zh-CN" sz="1700" dirty="0">
                <a:latin typeface="Calibri" charset="0"/>
                <a:ea typeface="Calibri" charset="0"/>
                <a:cs typeface="Calibri" charset="0"/>
              </a:rPr>
              <a:t>cross-border investment and business, corporate law, mergers and acquisitions, compliance/governmental regulation, employment law, arbitration and litigation, healthcare, pharmacy, medical device, life science</a:t>
            </a:r>
          </a:p>
        </p:txBody>
      </p:sp>
    </p:spTree>
    <p:extLst>
      <p:ext uri="{BB962C8B-B14F-4D97-AF65-F5344CB8AC3E}">
        <p14:creationId xmlns:p14="http://schemas.microsoft.com/office/powerpoint/2010/main" val="10478632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114300" y="6269904"/>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457200" y="1219200"/>
            <a:ext cx="8458200" cy="5078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dirty="0"/>
              <a:t>Art. 1218 French </a:t>
            </a:r>
            <a:r>
              <a:rPr lang="de-DE" altLang="de-DE" b="1" i="0" dirty="0" err="1"/>
              <a:t>Civil</a:t>
            </a:r>
            <a:r>
              <a:rPr lang="de-DE" altLang="de-DE" b="1" i="0" dirty="0"/>
              <a:t> Code</a:t>
            </a:r>
          </a:p>
          <a:p>
            <a:pPr>
              <a:spcBef>
                <a:spcPct val="0"/>
              </a:spcBef>
              <a:buFontTx/>
              <a:buNone/>
            </a:pPr>
            <a:r>
              <a:rPr lang="de-DE" altLang="de-DE" sz="1800" i="0" dirty="0"/>
              <a:t> </a:t>
            </a:r>
          </a:p>
          <a:p>
            <a:pPr>
              <a:spcBef>
                <a:spcPct val="0"/>
              </a:spcBef>
              <a:buFontTx/>
              <a:buNone/>
            </a:pPr>
            <a:r>
              <a:rPr lang="en-US" altLang="de-DE" sz="1800" dirty="0"/>
              <a:t>Art. 1218. –In contractual matters, there is force majeure where an event beyond the control of the debtor, which could not reasonably have been foreseen at the time of the conclusion of the contract and whose effects could not be avoided by appropriate measures, prevents performance of his obligation by the debtor. If the prevention is temporary, performance of the obligation is suspended unless the delay which results justifies termination of the contract. If the prevention is permanent, the contract is terminated by operation of law and the parties are discharged from their obligations under the conditions provided by articles 1351 and 1351-1.</a:t>
            </a:r>
          </a:p>
          <a:p>
            <a:pPr>
              <a:spcBef>
                <a:spcPct val="0"/>
              </a:spcBef>
              <a:buFontTx/>
              <a:buNone/>
            </a:pPr>
            <a:endParaRPr lang="en-US" altLang="de-DE" sz="1800" dirty="0"/>
          </a:p>
          <a:p>
            <a:pPr>
              <a:spcBef>
                <a:spcPct val="0"/>
              </a:spcBef>
              <a:buFontTx/>
              <a:buNone/>
            </a:pPr>
            <a:r>
              <a:rPr lang="en-US" altLang="de-DE" sz="1400" dirty="0"/>
              <a:t>THE LAW OF CONTRACT, THE GENERAL REGIME OF OBLIGATIONS, AND PROOF OF OBLIGATIONS The new provisions of the Code civil created by Ordonnance n°2016-131of 10 February 2016, translated into English by </a:t>
            </a:r>
            <a:r>
              <a:rPr lang="en-US" altLang="de-DE" sz="1400" b="1" dirty="0"/>
              <a:t>John Cartwright </a:t>
            </a:r>
            <a:r>
              <a:rPr lang="en-US" altLang="de-DE" sz="1400" dirty="0"/>
              <a:t>Professor of the Law of Contract and Director of the Institute of European and Comparative Law, University of </a:t>
            </a:r>
            <a:r>
              <a:rPr lang="en-US" altLang="de-DE" sz="1400" b="1" dirty="0"/>
              <a:t>Oxford</a:t>
            </a:r>
            <a:r>
              <a:rPr lang="en-US" altLang="de-DE" sz="1400" dirty="0"/>
              <a:t>, and Tutor in Law, Christ Church, Oxford; Professor of Anglo-American Private Law, University of Leiden </a:t>
            </a:r>
            <a:r>
              <a:rPr lang="en-US" altLang="de-DE" sz="1400" b="1" dirty="0"/>
              <a:t>Bénédicte Fauvarque-Cosson </a:t>
            </a:r>
            <a:r>
              <a:rPr lang="en-US" altLang="de-DE" sz="1400" dirty="0"/>
              <a:t>Professeur à l’Université Panthéon-Assas (</a:t>
            </a:r>
            <a:r>
              <a:rPr lang="en-US" altLang="de-DE" sz="1400" b="1" dirty="0"/>
              <a:t>Paris</a:t>
            </a:r>
            <a:r>
              <a:rPr lang="en-US" altLang="de-DE" sz="1400" dirty="0"/>
              <a:t> II) and </a:t>
            </a:r>
            <a:r>
              <a:rPr lang="en-US" altLang="de-DE" sz="1400" b="1" dirty="0"/>
              <a:t>Simon Whittaker </a:t>
            </a:r>
            <a:r>
              <a:rPr lang="en-US" altLang="de-DE" sz="1400" dirty="0"/>
              <a:t>Professor of European Comparative Law</a:t>
            </a:r>
            <a:r>
              <a:rPr lang="en-US" altLang="de-DE" sz="1800" dirty="0"/>
              <a:t>, </a:t>
            </a:r>
            <a:r>
              <a:rPr lang="en-US" altLang="de-DE" sz="1400" dirty="0"/>
              <a:t>University of Oxford and Fellow and Tutor in Law, St. John’s College, </a:t>
            </a:r>
            <a:r>
              <a:rPr lang="en-US" altLang="de-DE" sz="1400" b="1" dirty="0"/>
              <a:t>Oxford</a:t>
            </a:r>
            <a:endParaRPr lang="en-US" altLang="de-DE" sz="18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30</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707FBBB3-FF5E-45D5-A71C-E984DE9730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FE0FF3BF-A085-4CAD-9A95-1EE2EF227D0C}"/>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292757930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114300" y="6269904"/>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31</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707FBBB3-FF5E-45D5-A71C-E984DE9730D5}"/>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FE0FF3BF-A085-4CAD-9A95-1EE2EF227D0C}"/>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
        <p:nvSpPr>
          <p:cNvPr id="3" name="矩形 2"/>
          <p:cNvSpPr/>
          <p:nvPr/>
        </p:nvSpPr>
        <p:spPr>
          <a:xfrm>
            <a:off x="314126" y="1255277"/>
            <a:ext cx="8496697" cy="4991110"/>
          </a:xfrm>
          <a:prstGeom prst="rect">
            <a:avLst/>
          </a:prstGeom>
        </p:spPr>
        <p:txBody>
          <a:bodyPr wrap="square">
            <a:spAutoFit/>
          </a:bodyPr>
          <a:lstStyle/>
          <a:p>
            <a:pPr lvl="0">
              <a:lnSpc>
                <a:spcPts val="1900"/>
              </a:lnSpc>
            </a:pPr>
            <a:r>
              <a:rPr lang="en-US" altLang="zh-CN" b="1" dirty="0"/>
              <a:t>China-the Supreme People’s Court’s Guiding Opinions Concerning the Proper Hearing of Civil Cases Involving the COVID-19 Epidemic (April 16, 2020)</a:t>
            </a:r>
            <a:r>
              <a:rPr lang="zh-CN" altLang="zh-CN" b="1" dirty="0"/>
              <a:t> </a:t>
            </a:r>
            <a:endParaRPr kumimoji="1" lang="en-US" altLang="zh-CN" dirty="0"/>
          </a:p>
          <a:p>
            <a:pPr lvl="0">
              <a:lnSpc>
                <a:spcPts val="1900"/>
              </a:lnSpc>
            </a:pPr>
            <a:endParaRPr kumimoji="1" lang="en-US" altLang="zh-CN" dirty="0"/>
          </a:p>
          <a:p>
            <a:pPr lvl="0">
              <a:lnSpc>
                <a:spcPts val="1900"/>
              </a:lnSpc>
            </a:pPr>
            <a:r>
              <a:rPr kumimoji="1" lang="en-US" altLang="zh-CN" dirty="0"/>
              <a:t>Article III. </a:t>
            </a:r>
          </a:p>
          <a:p>
            <a:pPr lvl="0">
              <a:lnSpc>
                <a:spcPts val="1900"/>
              </a:lnSpc>
            </a:pPr>
            <a:endParaRPr lang="en-US" altLang="zh-CN" sz="1400" dirty="0"/>
          </a:p>
          <a:p>
            <a:pPr lvl="0" algn="just">
              <a:lnSpc>
                <a:spcPts val="1900"/>
              </a:lnSpc>
            </a:pPr>
            <a:r>
              <a:rPr lang="en-US" altLang="zh-CN" sz="1700" dirty="0"/>
              <a:t>-(II) If the epidemic situation or the epidemic prevention and control measures only lead to difficulties in the performance of the contract, the parties concerned may re-negotiate; if continuous performance is possible, the people's court shall effectively strengthen mediation and actively guide the parties concerned to continue the performance. Where a party requests termination of a contract citing difficulty in performance of the contract, the people's court shall not support the request. Where the continued performance of a contract is evidently unfair to a party concerned, and the party concerned requests for change of contract performance period, performance method, price amount </a:t>
            </a:r>
            <a:r>
              <a:rPr lang="en-US" altLang="zh-CN" sz="1700" dirty="0" err="1"/>
              <a:t>etc</a:t>
            </a:r>
            <a:r>
              <a:rPr lang="en-US" altLang="zh-CN" sz="1700" dirty="0"/>
              <a:t>, the people's court shall decide whether to support the request, taking into account the actual conditions of the case. Upon amendment of a contract pursuant to the law, where a party concerned still asserts partial or full waiver of liability, the people's court shall not support the assertion. In the case that the objectives of a contract cannot be achieved due to epidemics or the epidemic prevention and control measures, and a party concerned requests for termination of the contract, the people's court shall support the request.</a:t>
            </a:r>
            <a:endParaRPr kumimoji="1" lang="zh-CN" altLang="en-US" sz="1700" dirty="0"/>
          </a:p>
          <a:p>
            <a:pPr algn="just">
              <a:lnSpc>
                <a:spcPts val="2060"/>
              </a:lnSpc>
              <a:spcBef>
                <a:spcPts val="0"/>
              </a:spcBef>
            </a:pPr>
            <a:endParaRPr lang="de-DE" altLang="zh-CN" sz="1600" b="1" dirty="0">
              <a:latin typeface="Arial" charset="0"/>
              <a:ea typeface="Arial" charset="0"/>
              <a:cs typeface="Arial" charset="0"/>
            </a:endParaRPr>
          </a:p>
        </p:txBody>
      </p:sp>
    </p:spTree>
    <p:extLst>
      <p:ext uri="{BB962C8B-B14F-4D97-AF65-F5344CB8AC3E}">
        <p14:creationId xmlns:p14="http://schemas.microsoft.com/office/powerpoint/2010/main" val="13935469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13"/>
          <p:cNvSpPr txBox="1"/>
          <p:nvPr/>
        </p:nvSpPr>
        <p:spPr>
          <a:xfrm>
            <a:off x="323850" y="1143000"/>
            <a:ext cx="8591550" cy="5200650"/>
          </a:xfrm>
          <a:prstGeom prst="rect">
            <a:avLst/>
          </a:prstGeom>
          <a:noFill/>
        </p:spPr>
        <p:txBody>
          <a:bodyPr>
            <a:spAutoFit/>
          </a:bodyPr>
          <a:lstStyle/>
          <a:p>
            <a:pPr>
              <a:defRPr/>
            </a:pPr>
            <a:r>
              <a:rPr lang="de-DE" altLang="de-DE" b="1" i="0" dirty="0"/>
              <a:t>UNIDROIT </a:t>
            </a:r>
            <a:r>
              <a:rPr lang="de-DE" altLang="de-DE" b="1" i="0" dirty="0" err="1"/>
              <a:t>Principles</a:t>
            </a:r>
            <a:r>
              <a:rPr lang="de-DE" altLang="de-DE" b="1" i="0" dirty="0"/>
              <a:t>: </a:t>
            </a:r>
            <a:r>
              <a:rPr lang="de-DE" altLang="de-DE" b="1" i="0" dirty="0" err="1"/>
              <a:t>Section</a:t>
            </a:r>
            <a:r>
              <a:rPr lang="de-DE" altLang="de-DE" b="1" i="0" dirty="0"/>
              <a:t> 2: </a:t>
            </a:r>
            <a:r>
              <a:rPr lang="de-DE" altLang="de-DE" b="1" i="0" dirty="0" err="1"/>
              <a:t>Hardship</a:t>
            </a:r>
            <a:endParaRPr lang="de-DE" altLang="de-DE" b="1" i="0" dirty="0"/>
          </a:p>
          <a:p>
            <a:pPr>
              <a:defRPr/>
            </a:pPr>
            <a:endParaRPr lang="de-DE" altLang="de-DE" sz="1400" b="1" i="0" dirty="0"/>
          </a:p>
          <a:p>
            <a:pPr>
              <a:defRPr/>
            </a:pPr>
            <a:r>
              <a:rPr lang="en-US" sz="1400" b="1" i="0" dirty="0"/>
              <a:t>Article 6.2.1 (Contract to be observed)</a:t>
            </a:r>
          </a:p>
          <a:p>
            <a:pPr>
              <a:defRPr/>
            </a:pPr>
            <a:r>
              <a:rPr lang="en-US" sz="1400" i="0" dirty="0"/>
              <a:t>Where the performance of a contract becomes more onerous for one of the parties, that party is nevertheless</a:t>
            </a:r>
          </a:p>
          <a:p>
            <a:pPr>
              <a:defRPr/>
            </a:pPr>
            <a:r>
              <a:rPr lang="en-US" sz="1400" i="0" dirty="0"/>
              <a:t>bound to perform its obligations subject to the following provisions on hardship.</a:t>
            </a:r>
          </a:p>
          <a:p>
            <a:pPr>
              <a:defRPr/>
            </a:pPr>
            <a:r>
              <a:rPr lang="en-US" sz="1400" b="1" i="0" dirty="0"/>
              <a:t>Article 6.2.2 (Definition of hardship)</a:t>
            </a:r>
          </a:p>
          <a:p>
            <a:pPr>
              <a:defRPr/>
            </a:pPr>
            <a:r>
              <a:rPr lang="en-US" sz="1400" i="0" dirty="0"/>
              <a:t>There is hardship where the occurrence of events fundamentally alters the equilibrium of the contract either</a:t>
            </a:r>
          </a:p>
          <a:p>
            <a:pPr>
              <a:defRPr/>
            </a:pPr>
            <a:r>
              <a:rPr lang="en-US" sz="1400" i="0" dirty="0"/>
              <a:t>because the cost of a party’s performance has increased or because the value of the performance a party</a:t>
            </a:r>
          </a:p>
          <a:p>
            <a:pPr>
              <a:defRPr/>
            </a:pPr>
            <a:r>
              <a:rPr lang="de-DE" sz="1400" i="0" dirty="0" err="1"/>
              <a:t>receives</a:t>
            </a:r>
            <a:r>
              <a:rPr lang="de-DE" sz="1400" i="0" dirty="0"/>
              <a:t> </a:t>
            </a:r>
            <a:r>
              <a:rPr lang="de-DE" sz="1400" i="0" dirty="0" err="1"/>
              <a:t>has</a:t>
            </a:r>
            <a:r>
              <a:rPr lang="de-DE" sz="1400" i="0" dirty="0"/>
              <a:t> </a:t>
            </a:r>
            <a:r>
              <a:rPr lang="de-DE" sz="1400" i="0" dirty="0" err="1"/>
              <a:t>diminished</a:t>
            </a:r>
            <a:r>
              <a:rPr lang="de-DE" sz="1400" i="0" dirty="0"/>
              <a:t>, and</a:t>
            </a:r>
          </a:p>
          <a:p>
            <a:pPr>
              <a:defRPr/>
            </a:pPr>
            <a:r>
              <a:rPr lang="en-US" sz="1400" i="0" dirty="0"/>
              <a:t>(a) the events occur or become known to the disadvantaged party after the conclusion of the contract;</a:t>
            </a:r>
          </a:p>
          <a:p>
            <a:pPr>
              <a:defRPr/>
            </a:pPr>
            <a:r>
              <a:rPr lang="en-US" sz="1400" i="0" dirty="0"/>
              <a:t>(b) the events could not reasonably have been taken into account by the disadvantaged party at the time of</a:t>
            </a:r>
          </a:p>
          <a:p>
            <a:pPr>
              <a:defRPr/>
            </a:pPr>
            <a:r>
              <a:rPr lang="en-US" sz="1400" i="0" dirty="0"/>
              <a:t>the conclusion of the contract;</a:t>
            </a:r>
          </a:p>
          <a:p>
            <a:pPr>
              <a:defRPr/>
            </a:pPr>
            <a:r>
              <a:rPr lang="en-US" sz="1400" i="0" dirty="0"/>
              <a:t>(c) the events are beyond the control of the disadvantaged party; and</a:t>
            </a:r>
          </a:p>
          <a:p>
            <a:pPr>
              <a:defRPr/>
            </a:pPr>
            <a:r>
              <a:rPr lang="en-US" sz="1400" i="0" dirty="0"/>
              <a:t>(d) the risk of the events was not assumed by the disadvantaged party.</a:t>
            </a:r>
          </a:p>
          <a:p>
            <a:pPr>
              <a:defRPr/>
            </a:pPr>
            <a:r>
              <a:rPr lang="en-US" sz="1400" b="1" i="0" dirty="0"/>
              <a:t>Article 6.2.3 (Effects of hardship)</a:t>
            </a:r>
          </a:p>
          <a:p>
            <a:pPr>
              <a:defRPr/>
            </a:pPr>
            <a:r>
              <a:rPr lang="en-US" sz="1400" i="0" dirty="0"/>
              <a:t>(1) In case of hardship the disadvantaged party is entitled to request renegotiations. The request shall be</a:t>
            </a:r>
          </a:p>
          <a:p>
            <a:pPr>
              <a:defRPr/>
            </a:pPr>
            <a:r>
              <a:rPr lang="en-US" sz="1400" i="0" dirty="0"/>
              <a:t>made without undue delay and shall indicate the grounds on which it is based.</a:t>
            </a:r>
          </a:p>
          <a:p>
            <a:pPr>
              <a:defRPr/>
            </a:pPr>
            <a:r>
              <a:rPr lang="en-US" sz="1400" i="0" dirty="0"/>
              <a:t>(2) The request for renegotiation does not in itself entitle the disadvantaged party to withhold performance.</a:t>
            </a:r>
          </a:p>
          <a:p>
            <a:pPr>
              <a:defRPr/>
            </a:pPr>
            <a:r>
              <a:rPr lang="en-US" sz="1400" i="0" dirty="0"/>
              <a:t>(3) Upon failure to reach agreement within a reasonable time either party may resort to the court.</a:t>
            </a:r>
          </a:p>
          <a:p>
            <a:pPr>
              <a:defRPr/>
            </a:pPr>
            <a:r>
              <a:rPr lang="en-US" sz="1400" i="0" dirty="0"/>
              <a:t>(4) If the court finds hardship it may, if reasonable,</a:t>
            </a:r>
          </a:p>
          <a:p>
            <a:pPr>
              <a:defRPr/>
            </a:pPr>
            <a:r>
              <a:rPr lang="en-US" sz="1400" i="0" dirty="0"/>
              <a:t>(a) terminate the contract at a date and on terms to be fixed, or</a:t>
            </a:r>
          </a:p>
          <a:p>
            <a:pPr>
              <a:defRPr/>
            </a:pPr>
            <a:r>
              <a:rPr lang="en-US" sz="1400" i="0" dirty="0"/>
              <a:t>(b) adapt the contract with a view to restoring its equilibrium.</a:t>
            </a:r>
            <a:endParaRPr lang="en-US" sz="105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32</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B71A89FC-970A-474B-A54C-F06AD3F5851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EC15E0A9-9A7A-4B5F-AB20-25CD3FF55B13}"/>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513565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09550" y="1143000"/>
            <a:ext cx="8705850" cy="5181600"/>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2"/>
          <p:cNvSpPr txBox="1">
            <a:spLocks noChangeArrowheads="1"/>
          </p:cNvSpPr>
          <p:nvPr/>
        </p:nvSpPr>
        <p:spPr bwMode="auto">
          <a:xfrm>
            <a:off x="323850" y="1143000"/>
            <a:ext cx="859155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b="1" i="0" dirty="0"/>
              <a:t>UNIDROIT Principles: Art. 7.1.1 Force </a:t>
            </a:r>
            <a:r>
              <a:rPr lang="de-DE" altLang="de-DE" b="1" i="0" dirty="0" err="1"/>
              <a:t>Majeure</a:t>
            </a:r>
            <a:endParaRPr lang="de-DE" altLang="de-DE" b="1" i="0" dirty="0"/>
          </a:p>
          <a:p>
            <a:pPr>
              <a:spcBef>
                <a:spcPct val="0"/>
              </a:spcBef>
              <a:buFontTx/>
              <a:buNone/>
            </a:pPr>
            <a:endParaRPr lang="de-DE" altLang="de-DE" sz="1400" b="1" i="0" dirty="0"/>
          </a:p>
          <a:p>
            <a:pPr>
              <a:spcBef>
                <a:spcPct val="0"/>
              </a:spcBef>
              <a:buFontTx/>
              <a:buNone/>
            </a:pPr>
            <a:r>
              <a:rPr lang="de-DE" altLang="de-DE" sz="1400" b="1" i="0" dirty="0" err="1"/>
              <a:t>Article</a:t>
            </a:r>
            <a:r>
              <a:rPr lang="de-DE" altLang="de-DE" sz="1400" b="1" i="0" dirty="0"/>
              <a:t> 7.1.7 (Force </a:t>
            </a:r>
            <a:r>
              <a:rPr lang="de-DE" altLang="de-DE" sz="1400" b="1" i="0" dirty="0" err="1"/>
              <a:t>majeure</a:t>
            </a:r>
            <a:r>
              <a:rPr lang="de-DE" altLang="de-DE" sz="1400" b="1" i="0" dirty="0"/>
              <a:t>)</a:t>
            </a:r>
          </a:p>
          <a:p>
            <a:pPr>
              <a:spcBef>
                <a:spcPct val="0"/>
              </a:spcBef>
              <a:buFontTx/>
              <a:buNone/>
            </a:pPr>
            <a:endParaRPr lang="de-DE" altLang="de-DE" sz="1400" b="1" i="0" dirty="0"/>
          </a:p>
          <a:p>
            <a:pPr>
              <a:spcBef>
                <a:spcPct val="0"/>
              </a:spcBef>
              <a:buFontTx/>
              <a:buNone/>
            </a:pPr>
            <a:r>
              <a:rPr lang="en-US" altLang="de-DE" sz="1400" i="0" dirty="0"/>
              <a:t>(1) Non-performance by a party is excused if that party proves that the non-performance was due to an</a:t>
            </a:r>
          </a:p>
          <a:p>
            <a:pPr>
              <a:spcBef>
                <a:spcPct val="0"/>
              </a:spcBef>
              <a:buFontTx/>
              <a:buNone/>
            </a:pPr>
            <a:r>
              <a:rPr lang="en-US" altLang="de-DE" sz="1400" i="0" dirty="0"/>
              <a:t>impediment beyond its control and that it could not reasonably be expected to have taken the impediment</a:t>
            </a:r>
          </a:p>
          <a:p>
            <a:pPr>
              <a:spcBef>
                <a:spcPct val="0"/>
              </a:spcBef>
              <a:buFontTx/>
              <a:buNone/>
            </a:pPr>
            <a:r>
              <a:rPr lang="en-US" altLang="de-DE" sz="1400" i="0" dirty="0"/>
              <a:t>into account at the time of the conclusion of the contract or to have avoided or overcome it or its consequences.</a:t>
            </a:r>
          </a:p>
          <a:p>
            <a:pPr>
              <a:spcBef>
                <a:spcPct val="0"/>
              </a:spcBef>
              <a:buFontTx/>
              <a:buNone/>
            </a:pPr>
            <a:endParaRPr lang="en-US" altLang="de-DE" sz="1400" i="0" dirty="0"/>
          </a:p>
          <a:p>
            <a:pPr>
              <a:spcBef>
                <a:spcPct val="0"/>
              </a:spcBef>
              <a:buFontTx/>
              <a:buNone/>
            </a:pPr>
            <a:r>
              <a:rPr lang="en-US" altLang="de-DE" sz="1400" i="0" dirty="0"/>
              <a:t>(2) When the impediment is only temporary, the excuse shall have effect for such period as is reasonable</a:t>
            </a:r>
          </a:p>
          <a:p>
            <a:pPr>
              <a:spcBef>
                <a:spcPct val="0"/>
              </a:spcBef>
              <a:buFontTx/>
              <a:buNone/>
            </a:pPr>
            <a:r>
              <a:rPr lang="en-US" altLang="de-DE" sz="1400" i="0" dirty="0"/>
              <a:t>having regard to the effect of the impediment on the performance of the contract.</a:t>
            </a:r>
          </a:p>
          <a:p>
            <a:pPr>
              <a:spcBef>
                <a:spcPct val="0"/>
              </a:spcBef>
              <a:buFontTx/>
              <a:buNone/>
            </a:pPr>
            <a:endParaRPr lang="en-US" altLang="de-DE" sz="1400" i="0" dirty="0"/>
          </a:p>
          <a:p>
            <a:pPr>
              <a:spcBef>
                <a:spcPct val="0"/>
              </a:spcBef>
              <a:buFontTx/>
              <a:buNone/>
            </a:pPr>
            <a:r>
              <a:rPr lang="en-US" altLang="de-DE" sz="1400" i="0" dirty="0"/>
              <a:t>(3) The party who fails to perform must give notice to the other party of the impediment and its effect on its</a:t>
            </a:r>
          </a:p>
          <a:p>
            <a:pPr>
              <a:spcBef>
                <a:spcPct val="0"/>
              </a:spcBef>
              <a:buFontTx/>
              <a:buNone/>
            </a:pPr>
            <a:r>
              <a:rPr lang="en-US" altLang="de-DE" sz="1400" i="0" dirty="0"/>
              <a:t>ability to perform. If the notice is not received by the other party within a reasonable time after the party</a:t>
            </a:r>
          </a:p>
          <a:p>
            <a:pPr>
              <a:spcBef>
                <a:spcPct val="0"/>
              </a:spcBef>
              <a:buFontTx/>
              <a:buNone/>
            </a:pPr>
            <a:r>
              <a:rPr lang="en-US" altLang="de-DE" sz="1400" i="0" dirty="0"/>
              <a:t>who fails to perform knew or ought to have known of the impediment, it is liable for damages resulting</a:t>
            </a:r>
          </a:p>
          <a:p>
            <a:pPr>
              <a:spcBef>
                <a:spcPct val="0"/>
              </a:spcBef>
              <a:buFontTx/>
              <a:buNone/>
            </a:pPr>
            <a:r>
              <a:rPr lang="de-DE" altLang="de-DE" sz="1400" i="0" dirty="0" err="1"/>
              <a:t>from</a:t>
            </a:r>
            <a:r>
              <a:rPr lang="de-DE" altLang="de-DE" sz="1400" i="0" dirty="0"/>
              <a:t> such non-</a:t>
            </a:r>
            <a:r>
              <a:rPr lang="de-DE" altLang="de-DE" sz="1400" i="0" dirty="0" err="1"/>
              <a:t>receipt</a:t>
            </a:r>
            <a:r>
              <a:rPr lang="de-DE" altLang="de-DE" sz="1400" i="0" dirty="0"/>
              <a:t>.</a:t>
            </a:r>
          </a:p>
          <a:p>
            <a:pPr>
              <a:spcBef>
                <a:spcPct val="0"/>
              </a:spcBef>
              <a:buFontTx/>
              <a:buNone/>
            </a:pPr>
            <a:endParaRPr lang="de-DE" altLang="de-DE" sz="1400" i="0" dirty="0"/>
          </a:p>
          <a:p>
            <a:pPr>
              <a:spcBef>
                <a:spcPct val="0"/>
              </a:spcBef>
              <a:buFontTx/>
              <a:buNone/>
            </a:pPr>
            <a:r>
              <a:rPr lang="en-US" altLang="de-DE" sz="1400" i="0" dirty="0"/>
              <a:t>(4) Nothing in this Article prevents a party from exercising a right to terminate the contract or to withhold</a:t>
            </a:r>
          </a:p>
          <a:p>
            <a:pPr>
              <a:spcBef>
                <a:spcPct val="0"/>
              </a:spcBef>
              <a:buFontTx/>
              <a:buNone/>
            </a:pPr>
            <a:r>
              <a:rPr lang="en-US" altLang="de-DE" sz="1400" i="0" dirty="0"/>
              <a:t>performance or request interest on money due.</a:t>
            </a:r>
            <a:endParaRPr lang="en-US" altLang="de-DE" sz="14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33</a:t>
            </a:fld>
            <a:endParaRPr lang="en-US"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5F7F8D17-DADB-43A3-BF7F-83939B9A79F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54B60347-D035-4EB2-9D83-13D10469AFE0}"/>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51705155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34213" y="1485194"/>
            <a:ext cx="5680787" cy="102748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lnSpc>
                <a:spcPct val="150000"/>
              </a:lnSpc>
              <a:buFontTx/>
              <a:buNone/>
            </a:pPr>
            <a:r>
              <a:rPr lang="de-DE" altLang="de-DE" sz="1600" b="1" dirty="0">
                <a:latin typeface="Arial" panose="020B0604020202020204" pitchFamily="34" charset="0"/>
                <a:cs typeface="Arial" panose="020B0604020202020204" pitchFamily="34" charset="0"/>
              </a:rPr>
              <a:t>UNIDROIT Principles </a:t>
            </a:r>
            <a:r>
              <a:rPr lang="de-DE" altLang="de-DE" sz="1600" b="1" dirty="0" err="1">
                <a:latin typeface="Arial" panose="020B0604020202020204" pitchFamily="34" charset="0"/>
                <a:cs typeface="Arial" panose="020B0604020202020204" pitchFamily="34" charset="0"/>
              </a:rPr>
              <a:t>of</a:t>
            </a:r>
            <a:r>
              <a:rPr lang="de-DE" altLang="de-DE" sz="1600" b="1" dirty="0">
                <a:latin typeface="Arial" panose="020B0604020202020204" pitchFamily="34" charset="0"/>
                <a:cs typeface="Arial" panose="020B0604020202020204" pitchFamily="34" charset="0"/>
              </a:rPr>
              <a:t> International Commercial </a:t>
            </a:r>
            <a:r>
              <a:rPr lang="de-DE" altLang="de-DE" sz="1600" b="1" dirty="0" err="1">
                <a:latin typeface="Arial" panose="020B0604020202020204" pitchFamily="34" charset="0"/>
                <a:cs typeface="Arial" panose="020B0604020202020204" pitchFamily="34" charset="0"/>
              </a:rPr>
              <a:t>Contracts</a:t>
            </a:r>
            <a:r>
              <a:rPr lang="de-DE" altLang="de-DE" sz="1600" b="1" dirty="0">
                <a:latin typeface="Arial" panose="020B0604020202020204" pitchFamily="34" charset="0"/>
                <a:cs typeface="Arial" panose="020B0604020202020204" pitchFamily="34" charset="0"/>
              </a:rPr>
              <a:t>, An </a:t>
            </a:r>
            <a:r>
              <a:rPr lang="de-DE" altLang="de-DE" sz="1600" b="1" dirty="0" err="1">
                <a:latin typeface="Arial" panose="020B0604020202020204" pitchFamily="34" charset="0"/>
                <a:cs typeface="Arial" panose="020B0604020202020204" pitchFamily="34" charset="0"/>
              </a:rPr>
              <a:t>Article-by-Article</a:t>
            </a:r>
            <a:r>
              <a:rPr lang="de-DE" altLang="de-DE" sz="1600" b="1" dirty="0">
                <a:latin typeface="Arial" panose="020B0604020202020204" pitchFamily="34" charset="0"/>
                <a:cs typeface="Arial" panose="020B0604020202020204" pitchFamily="34" charset="0"/>
              </a:rPr>
              <a:t> </a:t>
            </a:r>
            <a:r>
              <a:rPr lang="de-DE" altLang="de-DE" sz="1600" b="1" dirty="0" err="1">
                <a:latin typeface="Arial" panose="020B0604020202020204" pitchFamily="34" charset="0"/>
                <a:cs typeface="Arial" panose="020B0604020202020204" pitchFamily="34" charset="0"/>
              </a:rPr>
              <a:t>Commentary</a:t>
            </a:r>
            <a:r>
              <a:rPr lang="de-DE" altLang="de-DE" sz="1600" b="1" dirty="0">
                <a:latin typeface="Arial" panose="020B0604020202020204" pitchFamily="34" charset="0"/>
                <a:cs typeface="Arial" panose="020B0604020202020204" pitchFamily="34" charset="0"/>
              </a:rPr>
              <a:t>,</a:t>
            </a:r>
          </a:p>
          <a:p>
            <a:pPr algn="l">
              <a:lnSpc>
                <a:spcPct val="150000"/>
              </a:lnSpc>
              <a:buFontTx/>
              <a:buNone/>
            </a:pPr>
            <a:r>
              <a:rPr lang="de-DE" altLang="de-DE" sz="1200" dirty="0">
                <a:latin typeface="Arial" panose="020B0604020202020204" pitchFamily="34" charset="0"/>
                <a:cs typeface="Arial" panose="020B0604020202020204" pitchFamily="34" charset="0"/>
              </a:rPr>
              <a:t>Eckart Brödermann, Wolters Kluwer 2018,  433 + XCVIII </a:t>
            </a:r>
            <a:r>
              <a:rPr lang="de-DE" altLang="de-DE" sz="1200" dirty="0" err="1">
                <a:latin typeface="Arial" panose="020B0604020202020204" pitchFamily="34" charset="0"/>
                <a:cs typeface="Arial" panose="020B0604020202020204" pitchFamily="34" charset="0"/>
              </a:rPr>
              <a:t>pages</a:t>
            </a:r>
            <a:endParaRPr lang="de-DE" altLang="de-DE" sz="1200" dirty="0">
              <a:latin typeface="Arial" panose="020B0604020202020204" pitchFamily="34" charset="0"/>
              <a:cs typeface="Arial" panose="020B0604020202020204" pitchFamily="34" charset="0"/>
            </a:endParaRPr>
          </a:p>
          <a:p>
            <a:endParaRPr lang="de-DE" altLang="de-DE" sz="1600" dirty="0">
              <a:latin typeface="Flexo" pitchFamily="50" charset="0"/>
            </a:endParaRPr>
          </a:p>
          <a:p>
            <a:pPr>
              <a:lnSpc>
                <a:spcPct val="150000"/>
              </a:lnSpc>
            </a:pPr>
            <a:endParaRPr lang="en-US" altLang="de-DE" sz="1100" b="1" dirty="0">
              <a:latin typeface="Flexo" pitchFamily="50" charset="0"/>
            </a:endParaRPr>
          </a:p>
          <a:p>
            <a:endParaRPr lang="en-GB" altLang="de-DE" sz="1900" b="1" dirty="0">
              <a:latin typeface="Flexo" pitchFamily="50" charset="0"/>
            </a:endParaRPr>
          </a:p>
        </p:txBody>
      </p:sp>
      <p:pic>
        <p:nvPicPr>
          <p:cNvPr id="13" name="Grafik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34200" y="1178376"/>
            <a:ext cx="1649984" cy="24538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feld 4"/>
          <p:cNvSpPr txBox="1">
            <a:spLocks noChangeArrowheads="1"/>
          </p:cNvSpPr>
          <p:nvPr/>
        </p:nvSpPr>
        <p:spPr bwMode="auto">
          <a:xfrm>
            <a:off x="34030" y="2874156"/>
            <a:ext cx="6741459" cy="738664"/>
          </a:xfrm>
          <a:prstGeom prst="rect">
            <a:avLst/>
          </a:prstGeom>
          <a:noFill/>
          <a:ln>
            <a:noFill/>
          </a:ln>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de-DE" altLang="de-DE" sz="1400" b="1" dirty="0">
                <a:solidFill>
                  <a:srgbClr val="FF0000"/>
                </a:solidFill>
              </a:rPr>
              <a:t>Discount code</a:t>
            </a:r>
            <a:r>
              <a:rPr lang="de-DE" altLang="de-DE" sz="1400" b="1" dirty="0"/>
              <a:t>: 25% </a:t>
            </a:r>
            <a:r>
              <a:rPr lang="de-DE" altLang="de-DE" sz="1400" b="1" dirty="0" err="1"/>
              <a:t>discount</a:t>
            </a:r>
            <a:r>
              <a:rPr lang="de-DE" altLang="de-DE" sz="1400" b="1" dirty="0"/>
              <a:t>, </a:t>
            </a:r>
            <a:r>
              <a:rPr lang="de-DE" altLang="de-DE" sz="1400" b="1" dirty="0" err="1"/>
              <a:t>redeemable</a:t>
            </a:r>
            <a:r>
              <a:rPr lang="de-DE" altLang="de-DE" sz="1400" b="1" dirty="0"/>
              <a:t> on </a:t>
            </a:r>
            <a:r>
              <a:rPr lang="de-DE" altLang="de-DE" sz="1400" b="1" dirty="0" err="1"/>
              <a:t>the</a:t>
            </a:r>
            <a:r>
              <a:rPr lang="de-DE" altLang="de-DE" sz="1400" b="1" dirty="0"/>
              <a:t> Wolters Kluwer </a:t>
            </a:r>
            <a:r>
              <a:rPr lang="de-DE" altLang="de-DE" sz="1400" b="1" dirty="0" err="1"/>
              <a:t>eStore</a:t>
            </a:r>
            <a:r>
              <a:rPr lang="de-DE" altLang="de-DE" sz="1400" b="1" dirty="0"/>
              <a:t> </a:t>
            </a:r>
            <a:r>
              <a:rPr lang="de-DE" altLang="de-DE" sz="1400" b="1" dirty="0" err="1"/>
              <a:t>until</a:t>
            </a:r>
            <a:r>
              <a:rPr lang="de-DE" altLang="de-DE" sz="1400" b="1" dirty="0"/>
              <a:t> September 1st 2020: </a:t>
            </a:r>
            <a:r>
              <a:rPr lang="en-US" sz="1400" u="sng" dirty="0">
                <a:hlinkClick r:id="rId7"/>
              </a:rPr>
              <a:t>https://lrus.wolterskluwer.com/store/product/unidroit-principles-of-international-commercial-contracts/</a:t>
            </a:r>
            <a:r>
              <a:rPr lang="en-US" sz="1400" i="0" dirty="0"/>
              <a:t> (enter code </a:t>
            </a:r>
            <a:r>
              <a:rPr lang="de-DE" altLang="de-DE" sz="1400" b="1" dirty="0">
                <a:solidFill>
                  <a:srgbClr val="FF0000"/>
                </a:solidFill>
              </a:rPr>
              <a:t>ACC2020 )</a:t>
            </a:r>
          </a:p>
        </p:txBody>
      </p:sp>
      <p:sp>
        <p:nvSpPr>
          <p:cNvPr id="15" name="Textfeld 11"/>
          <p:cNvSpPr txBox="1">
            <a:spLocks noChangeArrowheads="1"/>
          </p:cNvSpPr>
          <p:nvPr/>
        </p:nvSpPr>
        <p:spPr bwMode="auto">
          <a:xfrm>
            <a:off x="76372" y="5612904"/>
            <a:ext cx="8811036" cy="584775"/>
          </a:xfrm>
          <a:prstGeom prst="rect">
            <a:avLst/>
          </a:prstGeom>
          <a:noFill/>
          <a:ln>
            <a:noFill/>
          </a:ln>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de-DE" altLang="de-DE" sz="1600" dirty="0" err="1"/>
              <a:t>Pre-Publication</a:t>
            </a:r>
            <a:r>
              <a:rPr lang="de-DE" altLang="de-DE" sz="1600" dirty="0"/>
              <a:t> </a:t>
            </a:r>
            <a:r>
              <a:rPr lang="de-DE" altLang="de-DE" sz="1600" dirty="0" err="1"/>
              <a:t>of</a:t>
            </a:r>
            <a:r>
              <a:rPr lang="de-DE" altLang="de-DE" sz="1600" dirty="0"/>
              <a:t> an </a:t>
            </a:r>
            <a:r>
              <a:rPr lang="de-DE" altLang="de-DE" sz="1600" dirty="0" err="1"/>
              <a:t>article</a:t>
            </a:r>
            <a:r>
              <a:rPr lang="de-DE" altLang="de-DE" sz="1600" dirty="0"/>
              <a:t> </a:t>
            </a:r>
            <a:r>
              <a:rPr lang="de-DE" altLang="de-DE" sz="1600" dirty="0" err="1"/>
              <a:t>for</a:t>
            </a:r>
            <a:r>
              <a:rPr lang="de-DE" altLang="de-DE" sz="1600" dirty="0"/>
              <a:t> </a:t>
            </a:r>
            <a:r>
              <a:rPr lang="de-DE" altLang="de-DE" sz="1600" dirty="0" err="1"/>
              <a:t>the</a:t>
            </a:r>
            <a:r>
              <a:rPr lang="de-DE" altLang="de-DE" sz="1600" dirty="0"/>
              <a:t> </a:t>
            </a:r>
            <a:r>
              <a:rPr lang="de-DE" altLang="de-DE" sz="1600" dirty="0" err="1"/>
              <a:t>Tulane</a:t>
            </a:r>
            <a:r>
              <a:rPr lang="de-DE" altLang="de-DE" sz="1600" dirty="0"/>
              <a:t> Journal </a:t>
            </a:r>
            <a:r>
              <a:rPr lang="de-DE" altLang="de-DE" sz="1600" dirty="0" err="1"/>
              <a:t>of</a:t>
            </a:r>
            <a:r>
              <a:rPr lang="de-DE" altLang="de-DE" sz="1600" dirty="0"/>
              <a:t> International and </a:t>
            </a:r>
            <a:r>
              <a:rPr lang="de-DE" altLang="de-DE" sz="1600" dirty="0" err="1"/>
              <a:t>Comparative</a:t>
            </a:r>
            <a:r>
              <a:rPr lang="de-DE" altLang="de-DE" sz="1600" dirty="0"/>
              <a:t> Law</a:t>
            </a:r>
          </a:p>
          <a:p>
            <a:pPr>
              <a:spcBef>
                <a:spcPct val="0"/>
              </a:spcBef>
              <a:buFontTx/>
              <a:buNone/>
              <a:defRPr/>
            </a:pPr>
            <a:r>
              <a:rPr lang="de-DE" altLang="de-DE" sz="1600" dirty="0"/>
              <a:t>on SSRN: </a:t>
            </a:r>
            <a:r>
              <a:rPr lang="de-DE" sz="1600" u="sng" dirty="0">
                <a:hlinkClick r:id="rId8"/>
              </a:rPr>
              <a:t>http://ssrn.com/abstract=3491669</a:t>
            </a:r>
            <a:endParaRPr lang="de-DE" altLang="de-DE" sz="1600" dirty="0"/>
          </a:p>
        </p:txBody>
      </p:sp>
      <p:sp>
        <p:nvSpPr>
          <p:cNvPr id="16" name="Textfeld 12"/>
          <p:cNvSpPr txBox="1">
            <a:spLocks noChangeArrowheads="1"/>
          </p:cNvSpPr>
          <p:nvPr/>
        </p:nvSpPr>
        <p:spPr bwMode="auto">
          <a:xfrm>
            <a:off x="24882" y="1080572"/>
            <a:ext cx="6550625" cy="369332"/>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pPr>
            <a:r>
              <a:rPr lang="de-DE" altLang="de-DE" sz="1800" dirty="0"/>
              <a:t>Over 35 </a:t>
            </a:r>
            <a:r>
              <a:rPr lang="de-DE" altLang="de-DE" sz="1800" dirty="0" err="1"/>
              <a:t>book</a:t>
            </a:r>
            <a:r>
              <a:rPr lang="de-DE" altLang="de-DE" sz="1800" dirty="0"/>
              <a:t> </a:t>
            </a:r>
            <a:r>
              <a:rPr lang="de-DE" altLang="de-DE" sz="1800" dirty="0" err="1"/>
              <a:t>reviews</a:t>
            </a:r>
            <a:r>
              <a:rPr lang="de-DE" altLang="de-DE" sz="1800" dirty="0"/>
              <a:t> in 20 </a:t>
            </a:r>
            <a:r>
              <a:rPr lang="de-DE" altLang="de-DE" sz="1800" dirty="0" err="1"/>
              <a:t>jurisdictions</a:t>
            </a:r>
            <a:endParaRPr lang="de-DE" altLang="de-DE" sz="1800" dirty="0"/>
          </a:p>
        </p:txBody>
      </p:sp>
      <p:sp>
        <p:nvSpPr>
          <p:cNvPr id="17" name="Textfeld 13"/>
          <p:cNvSpPr txBox="1">
            <a:spLocks noChangeArrowheads="1"/>
          </p:cNvSpPr>
          <p:nvPr/>
        </p:nvSpPr>
        <p:spPr bwMode="auto">
          <a:xfrm>
            <a:off x="134937" y="2524139"/>
            <a:ext cx="6450927" cy="338554"/>
          </a:xfrm>
          <a:prstGeom prst="rect">
            <a:avLst/>
          </a:prstGeom>
          <a:solidFill>
            <a:schemeClr val="bg1">
              <a:lumMod val="85000"/>
            </a:schemeClr>
          </a:solidFill>
          <a:ln>
            <a:noFill/>
          </a:ln>
        </p:spPr>
        <p:txBody>
          <a:bodyPr wrap="square">
            <a:spAutoFit/>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spcBef>
                <a:spcPct val="0"/>
              </a:spcBef>
              <a:buFontTx/>
              <a:buNone/>
              <a:defRPr/>
            </a:pPr>
            <a:r>
              <a:rPr lang="de-DE" altLang="de-DE" sz="1600" b="1" dirty="0"/>
              <a:t>YouTube</a:t>
            </a:r>
            <a:r>
              <a:rPr lang="de-DE" altLang="de-DE" sz="1600" dirty="0"/>
              <a:t>: </a:t>
            </a:r>
            <a:r>
              <a:rPr lang="es-CR" sz="1600" u="sng" dirty="0">
                <a:hlinkClick r:id="rId9"/>
              </a:rPr>
              <a:t>https://www.youtube.com/watch?v=jX0utyTCC5Q</a:t>
            </a:r>
            <a:endParaRPr lang="de-DE" sz="1600" u="sng" dirty="0"/>
          </a:p>
        </p:txBody>
      </p:sp>
      <p:sp>
        <p:nvSpPr>
          <p:cNvPr id="18" name="Rechteck 17"/>
          <p:cNvSpPr/>
          <p:nvPr/>
        </p:nvSpPr>
        <p:spPr bwMode="auto">
          <a:xfrm>
            <a:off x="134937" y="3690062"/>
            <a:ext cx="8780463" cy="893718"/>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a:lstStyle/>
          <a:p>
            <a:pPr>
              <a:defRPr/>
            </a:pPr>
            <a:r>
              <a:rPr lang="de-DE" sz="1600" b="1" dirty="0"/>
              <a:t>ACC Docket </a:t>
            </a:r>
            <a:r>
              <a:rPr lang="de-DE" sz="1600" dirty="0"/>
              <a:t>(</a:t>
            </a:r>
            <a:r>
              <a:rPr lang="de-DE" sz="1600" dirty="0" err="1"/>
              <a:t>with</a:t>
            </a:r>
            <a:r>
              <a:rPr lang="de-DE" sz="1600" dirty="0"/>
              <a:t> Ghada Audit): </a:t>
            </a:r>
            <a:r>
              <a:rPr lang="de-DE" sz="1600" dirty="0" err="1"/>
              <a:t>Deploying</a:t>
            </a:r>
            <a:r>
              <a:rPr lang="de-DE" sz="1600" dirty="0"/>
              <a:t> Robust Default Rules: International Commercial </a:t>
            </a:r>
            <a:r>
              <a:rPr lang="de-DE" sz="1600" dirty="0" err="1"/>
              <a:t>Contracts</a:t>
            </a:r>
            <a:r>
              <a:rPr lang="de-DE" sz="1600" dirty="0"/>
              <a:t> </a:t>
            </a:r>
            <a:r>
              <a:rPr lang="de-DE" sz="1600" dirty="0" err="1"/>
              <a:t>Under</a:t>
            </a:r>
            <a:r>
              <a:rPr lang="de-DE" sz="1600" dirty="0"/>
              <a:t> UNIDROIT </a:t>
            </a:r>
            <a:r>
              <a:rPr lang="de-DE" sz="1600" u="sng" dirty="0">
                <a:hlinkClick r:id="rId10"/>
              </a:rPr>
              <a:t>https://www.accdocket.com/articles/international-commercial-contracts-under-unidroit.cfm</a:t>
            </a:r>
            <a:endParaRPr lang="de-DE" sz="1600" dirty="0"/>
          </a:p>
        </p:txBody>
      </p:sp>
      <p:sp>
        <p:nvSpPr>
          <p:cNvPr id="19" name="Rechteck 18"/>
          <p:cNvSpPr/>
          <p:nvPr/>
        </p:nvSpPr>
        <p:spPr bwMode="auto">
          <a:xfrm>
            <a:off x="124580" y="4641383"/>
            <a:ext cx="8714620" cy="869506"/>
          </a:xfrm>
          <a:prstGeom prst="rect">
            <a:avLst/>
          </a:prstGeom>
          <a:solidFill>
            <a:schemeClr val="bg2">
              <a:lumMod val="20000"/>
              <a:lumOff val="80000"/>
            </a:schemeClr>
          </a:solidFill>
          <a:ln w="9525" cap="flat" cmpd="sng" algn="ctr">
            <a:solidFill>
              <a:schemeClr val="tx1"/>
            </a:solidFill>
            <a:prstDash val="solid"/>
            <a:round/>
            <a:headEnd type="none" w="med" len="med"/>
            <a:tailEnd type="none" w="med" len="med"/>
          </a:ln>
          <a:effectLst/>
        </p:spPr>
        <p:txBody>
          <a:bodyPr/>
          <a:lstStyle/>
          <a:p>
            <a:pPr>
              <a:defRPr/>
            </a:pPr>
            <a:r>
              <a:rPr lang="de-DE" sz="1600" b="1" dirty="0"/>
              <a:t>Hamburg Law Review 2018/2</a:t>
            </a:r>
            <a:r>
              <a:rPr lang="de-DE" sz="1600" dirty="0"/>
              <a:t>: </a:t>
            </a:r>
            <a:r>
              <a:rPr lang="en-US" sz="1600" dirty="0"/>
              <a:t>Towards Use of the UNIDROIT Principles 2016 in Practice - a Bridge between Common and Civil Law (with perspectives from Australia, China, England, Germany, USA) available at: </a:t>
            </a:r>
            <a:r>
              <a:rPr lang="de-DE" sz="1600" dirty="0">
                <a:hlinkClick r:id="rId11"/>
              </a:rPr>
              <a:t>https://www.bod.de/buchshop/hamburg-law-review-20182-9783749492954</a:t>
            </a:r>
            <a:endParaRPr lang="de-DE" sz="160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34</a:t>
            </a:fld>
            <a:endParaRPr lang="en-US" sz="1000" dirty="0">
              <a:solidFill>
                <a:schemeClr val="bg1"/>
              </a:solidFill>
            </a:endParaRPr>
          </a:p>
        </p:txBody>
      </p:sp>
      <p:pic>
        <p:nvPicPr>
          <p:cNvPr id="20" name="Picture 19" descr="A picture containing wall, monitor&#10;&#10;Description automatically generated">
            <a:extLst>
              <a:ext uri="{FF2B5EF4-FFF2-40B4-BE49-F238E27FC236}">
                <a16:creationId xmlns:a16="http://schemas.microsoft.com/office/drawing/2014/main" id="{3D0CD44C-739C-4071-8DCA-FCB72BDB3C49}"/>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21" name="Subtitle 2">
            <a:extLst>
              <a:ext uri="{FF2B5EF4-FFF2-40B4-BE49-F238E27FC236}">
                <a16:creationId xmlns:a16="http://schemas.microsoft.com/office/drawing/2014/main" id="{5F1E7E73-9A08-4CA4-AF79-7F03A46B586B}"/>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9945172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1036" y="1654175"/>
            <a:ext cx="7772400" cy="1470025"/>
          </a:xfrm>
        </p:spPr>
        <p:txBody>
          <a:bodyPr>
            <a:normAutofit/>
          </a:bodyPr>
          <a:lstStyle/>
          <a:p>
            <a:endParaRPr lang="en-US" dirty="0"/>
          </a:p>
        </p:txBody>
      </p:sp>
      <p:sp>
        <p:nvSpPr>
          <p:cNvPr id="3" name="Subtitle 2"/>
          <p:cNvSpPr>
            <a:spLocks noGrp="1"/>
          </p:cNvSpPr>
          <p:nvPr>
            <p:ph type="subTitle" idx="1"/>
          </p:nvPr>
        </p:nvSpPr>
        <p:spPr>
          <a:xfrm>
            <a:off x="1066800" y="3505200"/>
            <a:ext cx="7086600" cy="2819400"/>
          </a:xfrm>
        </p:spPr>
        <p:txBody>
          <a:bodyPr>
            <a:normAutofit/>
          </a:bodyPr>
          <a:lstStyle/>
          <a:p>
            <a:endParaRPr lang="en-US" sz="2600" dirty="0">
              <a:solidFill>
                <a:schemeClr val="tx1"/>
              </a:solidFill>
            </a:endParaRPr>
          </a:p>
        </p:txBody>
      </p:sp>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pic>
        <p:nvPicPr>
          <p:cNvPr id="1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4029" y="1127486"/>
            <a:ext cx="8534400" cy="5102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8" name="Ellipse 2"/>
          <p:cNvSpPr>
            <a:spLocks noChangeArrowheads="1"/>
          </p:cNvSpPr>
          <p:nvPr/>
        </p:nvSpPr>
        <p:spPr bwMode="auto">
          <a:xfrm>
            <a:off x="4876800" y="2869830"/>
            <a:ext cx="3276600" cy="2794449"/>
          </a:xfrm>
          <a:prstGeom prst="ellipse">
            <a:avLst/>
          </a:prstGeom>
          <a:solidFill>
            <a:srgbClr val="FF0000"/>
          </a:solidFill>
          <a:ln w="9525" algn="ctr">
            <a:solidFill>
              <a:schemeClr val="tx1"/>
            </a:solidFill>
            <a:round/>
            <a:headEnd/>
            <a:tailEnd/>
          </a:ln>
        </p:spPr>
        <p:txBody>
          <a:bodyPr/>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FontTx/>
              <a:buNone/>
            </a:pPr>
            <a:r>
              <a:rPr lang="de-DE" altLang="de-DE" sz="2200" i="0" dirty="0">
                <a:solidFill>
                  <a:schemeClr val="bg1"/>
                </a:solidFill>
              </a:rPr>
              <a:t>Focus:</a:t>
            </a:r>
          </a:p>
          <a:p>
            <a:pPr algn="ctr">
              <a:spcBef>
                <a:spcPct val="0"/>
              </a:spcBef>
              <a:buFontTx/>
              <a:buNone/>
            </a:pPr>
            <a:endParaRPr lang="de-DE" altLang="de-DE" sz="2200" dirty="0">
              <a:solidFill>
                <a:schemeClr val="bg1"/>
              </a:solidFill>
            </a:endParaRPr>
          </a:p>
          <a:p>
            <a:pPr algn="ctr">
              <a:spcBef>
                <a:spcPct val="0"/>
              </a:spcBef>
              <a:buFontTx/>
              <a:buNone/>
            </a:pPr>
            <a:r>
              <a:rPr lang="de-DE" altLang="de-DE" sz="2200" i="0" dirty="0">
                <a:solidFill>
                  <a:schemeClr val="bg1"/>
                </a:solidFill>
              </a:rPr>
              <a:t>International (Commercial, IT) </a:t>
            </a:r>
            <a:r>
              <a:rPr lang="de-DE" altLang="de-DE" sz="2200" i="0" dirty="0" err="1">
                <a:solidFill>
                  <a:schemeClr val="bg1"/>
                </a:solidFill>
              </a:rPr>
              <a:t>Contracts</a:t>
            </a:r>
            <a:endParaRPr lang="de-DE" altLang="de-DE" sz="2200" i="0" dirty="0">
              <a:solidFill>
                <a:schemeClr val="bg1"/>
              </a:solidFill>
            </a:endParaRPr>
          </a:p>
        </p:txBody>
      </p:sp>
      <p:sp>
        <p:nvSpPr>
          <p:cNvPr id="4" name="Foliennummernplatzhalter 3"/>
          <p:cNvSpPr>
            <a:spLocks noGrp="1"/>
          </p:cNvSpPr>
          <p:nvPr>
            <p:ph type="sldNum" sz="quarter" idx="12"/>
          </p:nvPr>
        </p:nvSpPr>
        <p:spPr/>
        <p:txBody>
          <a:bodyPr/>
          <a:lstStyle/>
          <a:p>
            <a:fld id="{D93831B6-0147-426F-BCA4-2B81AEB2BD94}" type="slidenum">
              <a:rPr lang="en-US" sz="1000" smtClean="0">
                <a:solidFill>
                  <a:schemeClr val="bg1"/>
                </a:solidFill>
              </a:rPr>
              <a:t>4</a:t>
            </a:fld>
            <a:endParaRPr lang="en-US" sz="1000" dirty="0">
              <a:solidFill>
                <a:schemeClr val="bg1"/>
              </a:solidFill>
            </a:endParaRPr>
          </a:p>
        </p:txBody>
      </p:sp>
      <p:pic>
        <p:nvPicPr>
          <p:cNvPr id="13" name="Picture 12" descr="A picture containing wall, monitor&#10;&#10;Description automatically generated">
            <a:extLst>
              <a:ext uri="{FF2B5EF4-FFF2-40B4-BE49-F238E27FC236}">
                <a16:creationId xmlns:a16="http://schemas.microsoft.com/office/drawing/2014/main" id="{C2DB99A6-CA56-4A69-90D7-00F29CAB6A1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4" name="Subtitle 2">
            <a:extLst>
              <a:ext uri="{FF2B5EF4-FFF2-40B4-BE49-F238E27FC236}">
                <a16:creationId xmlns:a16="http://schemas.microsoft.com/office/drawing/2014/main" id="{3CD3B000-DD32-406A-B536-533329C923A9}"/>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1202701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8" name="Inhaltsplatzhalter 2"/>
          <p:cNvSpPr txBox="1">
            <a:spLocks noChangeArrowheads="1"/>
          </p:cNvSpPr>
          <p:nvPr/>
        </p:nvSpPr>
        <p:spPr>
          <a:xfrm>
            <a:off x="41853" y="1613935"/>
            <a:ext cx="9109074" cy="4368879"/>
          </a:xfrm>
          <a:prstGeom prst="rect">
            <a:avLst/>
          </a:prstGeom>
        </p:spPr>
        <p:txBody>
          <a:bodyPr vert="horz" lIns="91440" tIns="45720" rIns="91440" bIns="45720" rtlCol="0">
            <a:normAutofit fontScale="77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buFontTx/>
              <a:buNone/>
            </a:pPr>
            <a:endParaRPr lang="de-DE" altLang="de-DE" b="1" dirty="0"/>
          </a:p>
          <a:p>
            <a:pPr marL="571500" indent="-571500" algn="l">
              <a:buFont typeface="+mj-lt"/>
              <a:buAutoNum type="romanUcPeriod"/>
            </a:pPr>
            <a:r>
              <a:rPr lang="en-US" altLang="de-DE" sz="2800" b="1" u="sng" dirty="0"/>
              <a:t>Old Contracts</a:t>
            </a:r>
            <a:r>
              <a:rPr lang="en-US" altLang="de-DE" sz="2800" b="1" dirty="0"/>
              <a:t>: COVID-19 accentuates the obvious.</a:t>
            </a:r>
          </a:p>
          <a:p>
            <a:pPr algn="l"/>
            <a:endParaRPr lang="en-US" altLang="de-DE" sz="2800" b="1" dirty="0"/>
          </a:p>
          <a:p>
            <a:pPr marL="800100" lvl="1" indent="-457200" algn="l">
              <a:buFont typeface="Arial" panose="020B0604020202020204" pitchFamily="34" charset="0"/>
              <a:buChar char="•"/>
            </a:pPr>
            <a:r>
              <a:rPr lang="en-US" altLang="de-DE" sz="2500" b="1" dirty="0"/>
              <a:t>Different legal families provide different instruments to cope with epidemics/pandemics.</a:t>
            </a:r>
          </a:p>
          <a:p>
            <a:pPr marL="800100" lvl="1" indent="-457200" algn="l">
              <a:buFont typeface="Arial" panose="020B0604020202020204" pitchFamily="34" charset="0"/>
              <a:buChar char="•"/>
            </a:pPr>
            <a:r>
              <a:rPr lang="en-US" altLang="de-DE" sz="2500" b="1" dirty="0"/>
              <a:t>Using existing international sources of law reduces risks.</a:t>
            </a:r>
          </a:p>
          <a:p>
            <a:pPr marL="800100" lvl="1" indent="-457200" algn="l">
              <a:buFont typeface="Arial" panose="020B0604020202020204" pitchFamily="34" charset="0"/>
              <a:buChar char="•"/>
            </a:pPr>
            <a:r>
              <a:rPr lang="en-US" altLang="de-DE" sz="2500" b="1" dirty="0"/>
              <a:t>The tools to use depend on your companies’ perspective and interests.</a:t>
            </a:r>
          </a:p>
          <a:p>
            <a:pPr marL="800100" lvl="1" indent="-457200" algn="l">
              <a:buFont typeface="Arial" panose="020B0604020202020204" pitchFamily="34" charset="0"/>
              <a:buChar char="•"/>
            </a:pPr>
            <a:r>
              <a:rPr lang="en-US" altLang="de-DE" sz="2500" b="1" dirty="0"/>
              <a:t>International is complex.</a:t>
            </a:r>
          </a:p>
          <a:p>
            <a:pPr marL="800100" lvl="1" indent="-457200" algn="l">
              <a:buFont typeface="Arial" panose="020B0604020202020204" pitchFamily="34" charset="0"/>
              <a:buChar char="•"/>
            </a:pPr>
            <a:r>
              <a:rPr lang="en-US" altLang="de-DE" sz="2500" b="1" dirty="0"/>
              <a:t>Mistakes made in the past in the organization of international business cost a lot of money.</a:t>
            </a:r>
          </a:p>
          <a:p>
            <a:pPr marL="800100" lvl="1" indent="-457200" algn="l">
              <a:buFont typeface="Arial" panose="020B0604020202020204" pitchFamily="34" charset="0"/>
              <a:buChar char="•"/>
            </a:pPr>
            <a:r>
              <a:rPr lang="en-US" altLang="de-DE" sz="2500" b="1" dirty="0"/>
              <a:t>International risk management is essential for diligent conduction of business.</a:t>
            </a:r>
          </a:p>
          <a:p>
            <a:pPr>
              <a:buFontTx/>
              <a:buNone/>
            </a:pPr>
            <a:endParaRPr lang="en-US" altLang="de-DE" sz="2800" b="1" dirty="0"/>
          </a:p>
          <a:p>
            <a:pPr algn="l">
              <a:lnSpc>
                <a:spcPct val="170000"/>
              </a:lnSpc>
            </a:pPr>
            <a:r>
              <a:rPr lang="en-US" altLang="de-DE" sz="2800" b="1" dirty="0"/>
              <a:t>II.      </a:t>
            </a:r>
            <a:r>
              <a:rPr lang="en-US" altLang="de-DE" sz="2800" b="1" u="sng" dirty="0"/>
              <a:t>New Contracts</a:t>
            </a:r>
            <a:r>
              <a:rPr lang="en-US" altLang="de-DE" sz="2800" b="1" dirty="0"/>
              <a:t>: Developing a Corona Clause with the UNIDROIT Principles of International Commercial Contracts 2016 under any Law</a:t>
            </a:r>
          </a:p>
        </p:txBody>
      </p:sp>
      <p:sp>
        <p:nvSpPr>
          <p:cNvPr id="19" name="Titel 2"/>
          <p:cNvSpPr txBox="1">
            <a:spLocks noChangeArrowheads="1"/>
          </p:cNvSpPr>
          <p:nvPr/>
        </p:nvSpPr>
        <p:spPr>
          <a:xfrm>
            <a:off x="685800" y="114300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AGENDA</a:t>
            </a:r>
            <a:endParaRPr lang="en-GB" altLang="de-DE" sz="3800" b="1"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5</a:t>
            </a:fld>
            <a:endParaRPr lang="en-US" sz="1000" dirty="0">
              <a:solidFill>
                <a:schemeClr val="bg1"/>
              </a:solidFill>
            </a:endParaRPr>
          </a:p>
        </p:txBody>
      </p:sp>
      <p:pic>
        <p:nvPicPr>
          <p:cNvPr id="11" name="Picture 10" descr="A picture containing wall, monitor&#10;&#10;Description automatically generated">
            <a:extLst>
              <a:ext uri="{FF2B5EF4-FFF2-40B4-BE49-F238E27FC236}">
                <a16:creationId xmlns:a16="http://schemas.microsoft.com/office/drawing/2014/main" id="{EC9E42F5-CE79-4BB0-8C30-D703786180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3" name="Subtitle 2">
            <a:extLst>
              <a:ext uri="{FF2B5EF4-FFF2-40B4-BE49-F238E27FC236}">
                <a16:creationId xmlns:a16="http://schemas.microsoft.com/office/drawing/2014/main" id="{0E018305-E814-4382-8E71-DD9AA972B0D7}"/>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0271838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3" name="Titel 2"/>
          <p:cNvSpPr txBox="1">
            <a:spLocks noChangeArrowheads="1"/>
          </p:cNvSpPr>
          <p:nvPr/>
        </p:nvSpPr>
        <p:spPr>
          <a:xfrm>
            <a:off x="152400" y="1143000"/>
            <a:ext cx="8594764"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I. COVID-19 </a:t>
            </a:r>
            <a:r>
              <a:rPr lang="de-DE" altLang="de-DE" sz="3800" b="1" dirty="0" err="1"/>
              <a:t>Accentuates</a:t>
            </a:r>
            <a:r>
              <a:rPr lang="de-DE" altLang="de-DE" sz="3800" b="1" dirty="0"/>
              <a:t> </a:t>
            </a:r>
            <a:r>
              <a:rPr lang="de-DE" altLang="de-DE" sz="3800" b="1" dirty="0" err="1"/>
              <a:t>the</a:t>
            </a:r>
            <a:r>
              <a:rPr lang="de-DE" altLang="de-DE" sz="3800" b="1" dirty="0"/>
              <a:t> </a:t>
            </a:r>
            <a:r>
              <a:rPr lang="de-DE" altLang="de-DE" sz="3800" b="1" dirty="0" err="1"/>
              <a:t>Obvious</a:t>
            </a:r>
            <a:endParaRPr lang="en-GB" altLang="de-DE" sz="3800" b="1" dirty="0"/>
          </a:p>
        </p:txBody>
      </p:sp>
      <p:sp>
        <p:nvSpPr>
          <p:cNvPr id="15" name="Ellipse 3"/>
          <p:cNvSpPr>
            <a:spLocks noChangeArrowheads="1"/>
          </p:cNvSpPr>
          <p:nvPr/>
        </p:nvSpPr>
        <p:spPr bwMode="auto">
          <a:xfrm>
            <a:off x="1238250" y="2133700"/>
            <a:ext cx="6915150" cy="3891495"/>
          </a:xfrm>
          <a:prstGeom prst="ellipse">
            <a:avLst/>
          </a:prstGeom>
          <a:solidFill>
            <a:schemeClr val="accent1"/>
          </a:solidFill>
          <a:ln w="9525" algn="ctr">
            <a:solidFill>
              <a:schemeClr val="tx1"/>
            </a:solidFill>
            <a:round/>
            <a:headEnd/>
            <a:tailEnd/>
          </a:ln>
        </p:spPr>
        <p:txBody>
          <a:bodyPr anchor="ctr" anchorCtr="1"/>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algn="ctr">
              <a:spcBef>
                <a:spcPct val="0"/>
              </a:spcBef>
              <a:buNone/>
            </a:pPr>
            <a:r>
              <a:rPr lang="de-DE" altLang="de-DE" sz="3200" b="1" dirty="0">
                <a:solidFill>
                  <a:schemeClr val="bg1"/>
                </a:solidFill>
              </a:rPr>
              <a:t>Different </a:t>
            </a:r>
            <a:r>
              <a:rPr lang="de-DE" altLang="de-DE" sz="3200" b="1" dirty="0" err="1">
                <a:solidFill>
                  <a:schemeClr val="bg1"/>
                </a:solidFill>
              </a:rPr>
              <a:t>approaches</a:t>
            </a:r>
            <a:r>
              <a:rPr lang="de-DE" altLang="de-DE" sz="3200" b="1" dirty="0">
                <a:solidFill>
                  <a:schemeClr val="bg1"/>
                </a:solidFill>
              </a:rPr>
              <a:t> </a:t>
            </a:r>
            <a:r>
              <a:rPr lang="de-DE" altLang="de-DE" sz="3200" b="1" dirty="0" err="1">
                <a:solidFill>
                  <a:schemeClr val="bg1"/>
                </a:solidFill>
              </a:rPr>
              <a:t>to</a:t>
            </a:r>
            <a:r>
              <a:rPr lang="de-DE" altLang="de-DE" sz="3200" b="1" dirty="0">
                <a:solidFill>
                  <a:schemeClr val="bg1"/>
                </a:solidFill>
              </a:rPr>
              <a:t> </a:t>
            </a:r>
            <a:r>
              <a:rPr lang="de-DE" altLang="de-DE" sz="3200" b="1" dirty="0" err="1">
                <a:solidFill>
                  <a:schemeClr val="bg1"/>
                </a:solidFill>
              </a:rPr>
              <a:t>epidemics</a:t>
            </a:r>
            <a:r>
              <a:rPr lang="de-DE" altLang="de-DE" sz="3200" b="1" dirty="0">
                <a:solidFill>
                  <a:schemeClr val="bg1"/>
                </a:solidFill>
              </a:rPr>
              <a:t>/</a:t>
            </a:r>
            <a:r>
              <a:rPr lang="de-DE" altLang="de-DE" sz="3200" b="1" dirty="0" err="1">
                <a:solidFill>
                  <a:schemeClr val="bg1"/>
                </a:solidFill>
              </a:rPr>
              <a:t>pandemics</a:t>
            </a:r>
            <a:r>
              <a:rPr lang="de-DE" altLang="de-DE" sz="3200" b="1" dirty="0">
                <a:solidFill>
                  <a:schemeClr val="bg1"/>
                </a:solidFill>
              </a:rPr>
              <a:t> </a:t>
            </a:r>
            <a:r>
              <a:rPr lang="de-DE" altLang="de-DE" sz="3200" b="1" dirty="0" err="1">
                <a:solidFill>
                  <a:schemeClr val="bg1"/>
                </a:solidFill>
              </a:rPr>
              <a:t>by</a:t>
            </a:r>
            <a:r>
              <a:rPr lang="de-DE" altLang="de-DE" sz="3200" b="1" dirty="0">
                <a:solidFill>
                  <a:schemeClr val="bg1"/>
                </a:solidFill>
              </a:rPr>
              <a:t> different legal </a:t>
            </a:r>
            <a:r>
              <a:rPr lang="de-DE" altLang="de-DE" sz="3200" b="1" dirty="0" err="1">
                <a:solidFill>
                  <a:schemeClr val="bg1"/>
                </a:solidFill>
              </a:rPr>
              <a:t>families</a:t>
            </a:r>
            <a:endParaRPr lang="de-DE" altLang="de-DE" sz="400" i="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6</a:t>
            </a:fld>
            <a:endParaRPr lang="en-US" sz="1000" dirty="0">
              <a:solidFill>
                <a:schemeClr val="bg1"/>
              </a:solidFill>
            </a:endParaRPr>
          </a:p>
        </p:txBody>
      </p:sp>
      <p:pic>
        <p:nvPicPr>
          <p:cNvPr id="11" name="Picture 10" descr="A picture containing wall, monitor&#10;&#10;Description automatically generated">
            <a:extLst>
              <a:ext uri="{FF2B5EF4-FFF2-40B4-BE49-F238E27FC236}">
                <a16:creationId xmlns:a16="http://schemas.microsoft.com/office/drawing/2014/main" id="{E661CC4E-0382-4272-9D2C-60B2D111978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4" name="Subtitle 2">
            <a:extLst>
              <a:ext uri="{FF2B5EF4-FFF2-40B4-BE49-F238E27FC236}">
                <a16:creationId xmlns:a16="http://schemas.microsoft.com/office/drawing/2014/main" id="{FEC10F7E-0E7C-455A-A714-6BD7877477CE}"/>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6127318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1" name="Inhaltsplatzhalter 2"/>
          <p:cNvSpPr txBox="1">
            <a:spLocks noChangeArrowheads="1"/>
          </p:cNvSpPr>
          <p:nvPr/>
        </p:nvSpPr>
        <p:spPr>
          <a:xfrm>
            <a:off x="285750" y="1846263"/>
            <a:ext cx="8705850" cy="4313237"/>
          </a:xfrm>
          <a:prstGeom prst="rect">
            <a:avLst/>
          </a:prstGeom>
        </p:spPr>
        <p:txBody>
          <a:bodyPr vert="horz" lIns="91440" tIns="45720" rIns="91440" bIns="45720" rtlCol="0">
            <a:normAutofit/>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a:p>
          <a:p>
            <a:endParaRPr lang="de-DE" altLang="de-DE" b="1"/>
          </a:p>
          <a:p>
            <a:pPr>
              <a:buFontTx/>
              <a:buAutoNum type="romanUcPeriod"/>
            </a:pPr>
            <a:endParaRPr lang="de-DE" altLang="de-DE">
              <a:latin typeface="Flexo" pitchFamily="50" charset="0"/>
            </a:endParaRPr>
          </a:p>
          <a:p>
            <a:pPr>
              <a:buFontTx/>
              <a:buAutoNum type="romanUcPeriod"/>
            </a:pPr>
            <a:endParaRPr lang="en-GB" altLang="de-DE" dirty="0">
              <a:latin typeface="Flexo" pitchFamily="50" charset="0"/>
            </a:endParaRPr>
          </a:p>
          <a:p>
            <a:pPr>
              <a:buFontTx/>
              <a:buNone/>
            </a:pPr>
            <a:r>
              <a:rPr lang="en-GB" altLang="de-DE" dirty="0">
                <a:latin typeface="Flexo" pitchFamily="50" charset="0"/>
              </a:rPr>
              <a:t> </a:t>
            </a:r>
            <a:endParaRPr lang="de-DE" altLang="de-DE">
              <a:latin typeface="Flexo" pitchFamily="50" charset="0"/>
            </a:endParaRPr>
          </a:p>
          <a:p>
            <a:pPr>
              <a:buFontTx/>
              <a:buAutoNum type="romanUcPeriod"/>
            </a:pPr>
            <a:endParaRPr lang="de-DE" altLang="de-DE">
              <a:latin typeface="Flexo" pitchFamily="50" charset="0"/>
            </a:endParaRPr>
          </a:p>
          <a:p>
            <a:endParaRPr lang="de-DE" altLang="de-DE">
              <a:latin typeface="Flexo" pitchFamily="50" charset="0"/>
            </a:endParaRPr>
          </a:p>
          <a:p>
            <a:endParaRPr lang="en-GB" altLang="de-DE" dirty="0">
              <a:latin typeface="Flexo" pitchFamily="50" charset="0"/>
            </a:endParaRPr>
          </a:p>
          <a:p>
            <a:endParaRPr lang="en-GB" altLang="de-DE" dirty="0"/>
          </a:p>
        </p:txBody>
      </p:sp>
      <p:sp>
        <p:nvSpPr>
          <p:cNvPr id="13" name="Textfeld 3"/>
          <p:cNvSpPr txBox="1">
            <a:spLocks noChangeArrowheads="1"/>
          </p:cNvSpPr>
          <p:nvPr/>
        </p:nvSpPr>
        <p:spPr bwMode="auto">
          <a:xfrm>
            <a:off x="539750" y="1368425"/>
            <a:ext cx="7632700"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spcBef>
                <a:spcPct val="20000"/>
              </a:spcBef>
              <a:buChar char="•"/>
              <a:defRPr sz="2400">
                <a:solidFill>
                  <a:schemeClr val="tx1"/>
                </a:solidFill>
                <a:latin typeface="Arial" panose="020B0604020202020204" pitchFamily="34" charset="0"/>
                <a:ea typeface="MS PGothic" panose="020B0600070205080204" pitchFamily="34" charset="-128"/>
              </a:defRPr>
            </a:lvl1pPr>
            <a:lvl2pPr marL="742950" indent="-285750">
              <a:spcBef>
                <a:spcPct val="20000"/>
              </a:spcBef>
              <a:buChar char="–"/>
              <a:defRPr sz="2400">
                <a:solidFill>
                  <a:schemeClr val="tx1"/>
                </a:solidFill>
                <a:latin typeface="Arial" panose="020B0604020202020204" pitchFamily="34" charset="0"/>
                <a:ea typeface="MS PGothic" panose="020B0600070205080204" pitchFamily="34" charset="-128"/>
              </a:defRPr>
            </a:lvl2pPr>
            <a:lvl3pPr marL="1143000" indent="-228600">
              <a:spcBef>
                <a:spcPct val="20000"/>
              </a:spcBef>
              <a:buChar char="•"/>
              <a:defRPr sz="2000">
                <a:solidFill>
                  <a:schemeClr val="tx1"/>
                </a:solidFill>
                <a:latin typeface="Arial" panose="020B0604020202020204" pitchFamily="34" charset="0"/>
                <a:ea typeface="MS PGothic" panose="020B0600070205080204" pitchFamily="34" charset="-128"/>
              </a:defRPr>
            </a:lvl3pPr>
            <a:lvl4pPr marL="1600200" indent="-228600">
              <a:spcBef>
                <a:spcPct val="20000"/>
              </a:spcBef>
              <a:buChar char="–"/>
              <a:defRPr sz="2000">
                <a:solidFill>
                  <a:schemeClr val="tx1"/>
                </a:solidFill>
                <a:latin typeface="Arial" panose="020B0604020202020204" pitchFamily="34" charset="0"/>
                <a:ea typeface="MS PGothic" panose="020B0600070205080204" pitchFamily="34" charset="-128"/>
              </a:defRPr>
            </a:lvl4pPr>
            <a:lvl5pPr marL="2057400" indent="-228600">
              <a:spcBef>
                <a:spcPct val="20000"/>
              </a:spcBef>
              <a:buChar char="»"/>
              <a:defRPr sz="20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ea typeface="MS PGothic" panose="020B0600070205080204" pitchFamily="34" charset="-128"/>
              </a:defRPr>
            </a:lvl9pPr>
          </a:lstStyle>
          <a:p>
            <a:pPr eaLnBrk="1" hangingPunct="1">
              <a:spcBef>
                <a:spcPct val="0"/>
              </a:spcBef>
              <a:buFontTx/>
              <a:buNone/>
            </a:pPr>
            <a:endParaRPr lang="en-GB" altLang="de-DE" sz="1200" dirty="0">
              <a:solidFill>
                <a:schemeClr val="bg1"/>
              </a:solidFill>
              <a:latin typeface="Flexo Light" pitchFamily="50" charset="0"/>
            </a:endParaRPr>
          </a:p>
        </p:txBody>
      </p:sp>
      <p:sp>
        <p:nvSpPr>
          <p:cNvPr id="14" name="Textfeld 13"/>
          <p:cNvSpPr txBox="1"/>
          <p:nvPr/>
        </p:nvSpPr>
        <p:spPr>
          <a:xfrm>
            <a:off x="152400" y="1143000"/>
            <a:ext cx="8839200" cy="4316566"/>
          </a:xfrm>
          <a:prstGeom prst="rect">
            <a:avLst/>
          </a:prstGeom>
          <a:solidFill>
            <a:schemeClr val="bg1">
              <a:lumMod val="95000"/>
            </a:schemeClr>
          </a:solidFill>
        </p:spPr>
        <p:txBody>
          <a:bodyPr>
            <a:spAutoFit/>
          </a:bodyPr>
          <a:lstStyle/>
          <a:p>
            <a:pPr algn="ctr">
              <a:defRPr/>
            </a:pPr>
            <a:r>
              <a:rPr lang="de-DE" altLang="de-DE" sz="3800" b="1" i="0" dirty="0">
                <a:latin typeface="+mj-lt"/>
              </a:rPr>
              <a:t>Party </a:t>
            </a:r>
            <a:r>
              <a:rPr lang="de-DE" altLang="de-DE" sz="3800" b="1" i="0" dirty="0" err="1">
                <a:latin typeface="+mj-lt"/>
              </a:rPr>
              <a:t>Autonomy</a:t>
            </a:r>
            <a:r>
              <a:rPr lang="de-DE" altLang="de-DE" sz="3800" b="1" i="0" dirty="0">
                <a:latin typeface="+mj-lt"/>
              </a:rPr>
              <a:t> in </a:t>
            </a:r>
            <a:r>
              <a:rPr lang="de-DE" altLang="de-DE" sz="3800" b="1" dirty="0">
                <a:latin typeface="+mj-lt"/>
              </a:rPr>
              <a:t>M</a:t>
            </a:r>
            <a:r>
              <a:rPr lang="de-DE" altLang="de-DE" sz="3800" b="1" i="0" dirty="0">
                <a:latin typeface="+mj-lt"/>
              </a:rPr>
              <a:t>ost </a:t>
            </a:r>
            <a:r>
              <a:rPr lang="de-DE" altLang="de-DE" sz="3800" b="1" dirty="0">
                <a:latin typeface="+mj-lt"/>
              </a:rPr>
              <a:t>L</a:t>
            </a:r>
            <a:r>
              <a:rPr lang="de-DE" altLang="de-DE" sz="3800" b="1" i="0" dirty="0">
                <a:latin typeface="+mj-lt"/>
              </a:rPr>
              <a:t>aws</a:t>
            </a:r>
          </a:p>
          <a:p>
            <a:pPr>
              <a:defRPr/>
            </a:pPr>
            <a:endParaRPr lang="de-DE" altLang="de-DE" sz="1200" b="1" i="0" dirty="0"/>
          </a:p>
          <a:p>
            <a:pPr>
              <a:defRPr/>
            </a:pPr>
            <a:r>
              <a:rPr lang="de-DE" altLang="de-DE" sz="2600" b="1" i="0" dirty="0"/>
              <a:t>Old </a:t>
            </a:r>
            <a:r>
              <a:rPr lang="de-DE" altLang="de-DE" sz="2600" b="1" i="0" dirty="0" err="1"/>
              <a:t>Contracts</a:t>
            </a:r>
            <a:r>
              <a:rPr lang="de-DE" altLang="de-DE" sz="2600" b="1" i="0" dirty="0"/>
              <a:t>:</a:t>
            </a:r>
          </a:p>
          <a:p>
            <a:pPr>
              <a:defRPr/>
            </a:pPr>
            <a:endParaRPr lang="de-DE" altLang="de-DE" sz="1050" b="1" i="0" dirty="0"/>
          </a:p>
          <a:p>
            <a:pPr>
              <a:defRPr/>
            </a:pPr>
            <a:r>
              <a:rPr lang="de-DE" altLang="de-DE" i="0" dirty="0" err="1"/>
              <a:t>No</a:t>
            </a:r>
            <a:r>
              <a:rPr lang="de-DE" altLang="de-DE" i="0" dirty="0"/>
              <a:t> </a:t>
            </a:r>
            <a:r>
              <a:rPr lang="de-DE" altLang="de-DE" i="0" dirty="0" err="1"/>
              <a:t>issue</a:t>
            </a:r>
            <a:r>
              <a:rPr lang="de-DE" altLang="de-DE" i="0" dirty="0"/>
              <a:t> </a:t>
            </a:r>
            <a:r>
              <a:rPr lang="de-DE" altLang="de-DE" i="0" dirty="0" err="1"/>
              <a:t>if</a:t>
            </a:r>
            <a:r>
              <a:rPr lang="de-DE" altLang="de-DE" i="0" dirty="0"/>
              <a:t> </a:t>
            </a:r>
            <a:r>
              <a:rPr lang="de-DE" altLang="de-DE" i="0" dirty="0" err="1"/>
              <a:t>epidemics</a:t>
            </a:r>
            <a:r>
              <a:rPr lang="de-DE" altLang="de-DE" i="0" dirty="0"/>
              <a:t> </a:t>
            </a:r>
            <a:r>
              <a:rPr lang="de-DE" altLang="de-DE" i="0" dirty="0" err="1"/>
              <a:t>are</a:t>
            </a:r>
            <a:r>
              <a:rPr lang="de-DE" altLang="de-DE" i="0" dirty="0"/>
              <a:t> </a:t>
            </a:r>
            <a:r>
              <a:rPr lang="de-DE" altLang="de-DE" i="0" dirty="0" err="1"/>
              <a:t>mentioned</a:t>
            </a:r>
            <a:r>
              <a:rPr lang="de-DE" altLang="de-DE" i="0" dirty="0"/>
              <a:t> </a:t>
            </a:r>
            <a:r>
              <a:rPr lang="de-DE" altLang="de-DE" i="0" dirty="0" err="1"/>
              <a:t>as</a:t>
            </a:r>
            <a:r>
              <a:rPr lang="de-DE" altLang="de-DE" i="0" dirty="0"/>
              <a:t> </a:t>
            </a:r>
            <a:r>
              <a:rPr lang="de-DE" altLang="de-DE" i="0" dirty="0" err="1"/>
              <a:t>part</a:t>
            </a:r>
            <a:r>
              <a:rPr lang="de-DE" altLang="de-DE" i="0" dirty="0"/>
              <a:t> </a:t>
            </a:r>
            <a:r>
              <a:rPr lang="de-DE" altLang="de-DE" i="0" dirty="0" err="1"/>
              <a:t>of</a:t>
            </a:r>
            <a:r>
              <a:rPr lang="de-DE" altLang="de-DE" i="0" dirty="0"/>
              <a:t> an </a:t>
            </a:r>
            <a:r>
              <a:rPr lang="de-DE" altLang="de-DE" i="0" dirty="0" err="1"/>
              <a:t>applicable</a:t>
            </a:r>
            <a:r>
              <a:rPr lang="de-DE" altLang="de-DE" i="0" dirty="0"/>
              <a:t> </a:t>
            </a:r>
            <a:r>
              <a:rPr lang="de-DE" altLang="de-DE" i="0" dirty="0" err="1"/>
              <a:t>force</a:t>
            </a:r>
            <a:r>
              <a:rPr lang="de-DE" altLang="de-DE" i="0" dirty="0"/>
              <a:t> </a:t>
            </a:r>
            <a:r>
              <a:rPr lang="de-DE" altLang="de-DE" i="0" dirty="0" err="1"/>
              <a:t>majeure</a:t>
            </a:r>
            <a:r>
              <a:rPr lang="de-DE" altLang="de-DE" i="0" dirty="0"/>
              <a:t> </a:t>
            </a:r>
            <a:r>
              <a:rPr lang="de-DE" altLang="de-DE" i="0" dirty="0" err="1"/>
              <a:t>clause</a:t>
            </a:r>
            <a:r>
              <a:rPr lang="de-DE" altLang="de-DE" i="0" dirty="0"/>
              <a:t>; </a:t>
            </a:r>
            <a:r>
              <a:rPr lang="de-DE" altLang="de-DE" i="0" dirty="0" err="1"/>
              <a:t>often</a:t>
            </a:r>
            <a:r>
              <a:rPr lang="de-DE" altLang="de-DE" i="0" dirty="0"/>
              <a:t> (-)</a:t>
            </a:r>
          </a:p>
          <a:p>
            <a:pPr algn="ctr">
              <a:defRPr/>
            </a:pPr>
            <a:br>
              <a:rPr lang="de-DE" altLang="de-DE" sz="3200" b="1" i="0" dirty="0"/>
            </a:br>
            <a:r>
              <a:rPr lang="de-DE" altLang="de-DE" sz="3200" b="1" i="0" dirty="0" err="1"/>
              <a:t>Which</a:t>
            </a:r>
            <a:r>
              <a:rPr lang="de-DE" altLang="de-DE" sz="3200" b="1" i="0" dirty="0"/>
              <a:t> </a:t>
            </a:r>
            <a:r>
              <a:rPr lang="de-DE" altLang="de-DE" sz="3200" b="1" i="0" dirty="0" err="1"/>
              <a:t>default</a:t>
            </a:r>
            <a:r>
              <a:rPr lang="de-DE" altLang="de-DE" sz="3200" b="1" i="0" dirty="0"/>
              <a:t> </a:t>
            </a:r>
            <a:r>
              <a:rPr lang="de-DE" altLang="de-DE" sz="3200" b="1" i="0" dirty="0" err="1"/>
              <a:t>regime</a:t>
            </a:r>
            <a:r>
              <a:rPr lang="de-DE" altLang="de-DE" sz="3200" b="1" i="0" dirty="0"/>
              <a:t> </a:t>
            </a:r>
            <a:r>
              <a:rPr lang="de-DE" altLang="de-DE" sz="3200" b="1" i="0" dirty="0" err="1"/>
              <a:t>applies</a:t>
            </a:r>
            <a:r>
              <a:rPr lang="de-DE" altLang="de-DE" sz="3200" b="1" i="0" dirty="0"/>
              <a:t>?</a:t>
            </a:r>
          </a:p>
          <a:p>
            <a:pPr>
              <a:defRPr/>
            </a:pPr>
            <a:endParaRPr lang="de-DE" altLang="de-DE" sz="2600" b="1" i="0" dirty="0"/>
          </a:p>
          <a:p>
            <a:pPr>
              <a:defRPr/>
            </a:pPr>
            <a:r>
              <a:rPr lang="de-DE" altLang="de-DE" sz="2600" b="1" i="0" dirty="0">
                <a:solidFill>
                  <a:srgbClr val="FF0000"/>
                </a:solidFill>
              </a:rPr>
              <a:t>A Problem </a:t>
            </a:r>
            <a:r>
              <a:rPr lang="de-DE" altLang="de-DE" sz="2600" b="1" i="0" dirty="0" err="1">
                <a:solidFill>
                  <a:srgbClr val="FF0000"/>
                </a:solidFill>
              </a:rPr>
              <a:t>since</a:t>
            </a:r>
            <a:r>
              <a:rPr lang="de-DE" altLang="de-DE" sz="2600" b="1" i="0" dirty="0">
                <a:solidFill>
                  <a:srgbClr val="FF0000"/>
                </a:solidFill>
              </a:rPr>
              <a:t> Roman Times:</a:t>
            </a:r>
          </a:p>
          <a:p>
            <a:pPr>
              <a:defRPr/>
            </a:pPr>
            <a:br>
              <a:rPr lang="de-DE" altLang="de-DE" b="1" i="0" dirty="0"/>
            </a:br>
            <a:r>
              <a:rPr lang="de-DE" altLang="de-DE" b="1" i="0" dirty="0"/>
              <a:t>Bindingness </a:t>
            </a:r>
            <a:r>
              <a:rPr lang="de-DE" altLang="de-DE" b="1" i="0" dirty="0" err="1"/>
              <a:t>of</a:t>
            </a:r>
            <a:r>
              <a:rPr lang="de-DE" altLang="de-DE" b="1" i="0" dirty="0"/>
              <a:t> </a:t>
            </a:r>
            <a:r>
              <a:rPr lang="de-DE" altLang="de-DE" b="1" i="0" dirty="0" err="1"/>
              <a:t>contracts</a:t>
            </a:r>
            <a:r>
              <a:rPr lang="de-DE" altLang="de-DE" b="1" i="0" dirty="0"/>
              <a:t> </a:t>
            </a:r>
            <a:r>
              <a:rPr lang="de-DE" altLang="de-DE" i="0" dirty="0"/>
              <a:t>(</a:t>
            </a:r>
            <a:r>
              <a:rPr lang="de-DE" altLang="de-DE" dirty="0" err="1"/>
              <a:t>pacta</a:t>
            </a:r>
            <a:r>
              <a:rPr lang="de-DE" altLang="de-DE" dirty="0"/>
              <a:t> </a:t>
            </a:r>
            <a:r>
              <a:rPr lang="de-DE" altLang="de-DE" dirty="0" err="1"/>
              <a:t>sunt</a:t>
            </a:r>
            <a:r>
              <a:rPr lang="de-DE" altLang="de-DE" dirty="0"/>
              <a:t> servanda</a:t>
            </a:r>
            <a:r>
              <a:rPr lang="de-DE" altLang="de-DE" i="0" dirty="0"/>
              <a:t>) </a:t>
            </a:r>
            <a:r>
              <a:rPr lang="de-DE" altLang="de-DE" b="1" i="0" dirty="0"/>
              <a:t>v. </a:t>
            </a:r>
            <a:r>
              <a:rPr lang="de-DE" altLang="de-DE" b="1" i="0" dirty="0" err="1"/>
              <a:t>good</a:t>
            </a:r>
            <a:r>
              <a:rPr lang="de-DE" altLang="de-DE" b="1" i="0" dirty="0"/>
              <a:t> </a:t>
            </a:r>
            <a:r>
              <a:rPr lang="de-DE" altLang="de-DE" b="1" i="0" dirty="0" err="1"/>
              <a:t>faith</a:t>
            </a:r>
            <a:r>
              <a:rPr lang="de-DE" altLang="de-DE" i="0" dirty="0"/>
              <a:t>;</a:t>
            </a:r>
            <a:r>
              <a:rPr lang="de-DE" altLang="de-DE" b="1" i="0" dirty="0"/>
              <a:t> </a:t>
            </a:r>
            <a:r>
              <a:rPr lang="de-DE" altLang="de-DE" dirty="0"/>
              <a:t>clausula </a:t>
            </a:r>
            <a:r>
              <a:rPr lang="de-DE" altLang="de-DE" dirty="0" err="1"/>
              <a:t>rebus</a:t>
            </a:r>
            <a:r>
              <a:rPr lang="de-DE" altLang="de-DE" dirty="0"/>
              <a:t> sic stantibus</a:t>
            </a:r>
            <a:r>
              <a:rPr lang="de-DE" altLang="de-DE" b="1" i="0" dirty="0"/>
              <a:t> </a:t>
            </a:r>
            <a:r>
              <a:rPr lang="de-DE" altLang="de-DE" i="0" dirty="0"/>
              <a:t>(i.e. an </a:t>
            </a:r>
            <a:r>
              <a:rPr lang="de-DE" altLang="de-DE" i="0" dirty="0" err="1"/>
              <a:t>implicit</a:t>
            </a:r>
            <a:r>
              <a:rPr lang="de-DE" altLang="de-DE" i="0" dirty="0"/>
              <a:t> </a:t>
            </a:r>
            <a:r>
              <a:rPr lang="de-DE" altLang="de-DE" i="0" dirty="0" err="1"/>
              <a:t>c</a:t>
            </a:r>
            <a:r>
              <a:rPr lang="de-DE" i="0" dirty="0" err="1"/>
              <a:t>ondition</a:t>
            </a:r>
            <a:r>
              <a:rPr lang="de-DE" i="0" dirty="0"/>
              <a:t> </a:t>
            </a:r>
            <a:r>
              <a:rPr lang="de-DE" i="0" dirty="0" err="1"/>
              <a:t>that</a:t>
            </a:r>
            <a:r>
              <a:rPr lang="de-DE" i="0" dirty="0"/>
              <a:t> </a:t>
            </a:r>
            <a:r>
              <a:rPr lang="en-GB" i="0" dirty="0"/>
              <a:t>circumstances circumventing the contract do not change) </a:t>
            </a:r>
            <a:endParaRPr lang="de-DE" i="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7</a:t>
            </a:fld>
            <a:endParaRPr lang="en-US" sz="1000" dirty="0">
              <a:solidFill>
                <a:schemeClr val="bg1"/>
              </a:solidFill>
            </a:endParaRPr>
          </a:p>
        </p:txBody>
      </p:sp>
      <p:pic>
        <p:nvPicPr>
          <p:cNvPr id="15" name="Picture 14" descr="A picture containing wall, monitor&#10;&#10;Description automatically generated">
            <a:extLst>
              <a:ext uri="{FF2B5EF4-FFF2-40B4-BE49-F238E27FC236}">
                <a16:creationId xmlns:a16="http://schemas.microsoft.com/office/drawing/2014/main" id="{304B93C5-5A60-4DB8-AD92-0D67D213DBC0}"/>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6" name="Subtitle 2">
            <a:extLst>
              <a:ext uri="{FF2B5EF4-FFF2-40B4-BE49-F238E27FC236}">
                <a16:creationId xmlns:a16="http://schemas.microsoft.com/office/drawing/2014/main" id="{CE3145F3-C8BB-4AFA-AF75-02E9EE7D6B95}"/>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5916848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231815" y="1158876"/>
            <a:ext cx="8613814"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209550" y="1295400"/>
            <a:ext cx="4362450" cy="5029200"/>
          </a:xfrm>
          <a:prstGeom prst="rect">
            <a:avLst/>
          </a:prstGeom>
        </p:spPr>
        <p:txBody>
          <a:bodyPr vert="horz" lIns="91440" tIns="45720" rIns="91440" bIns="45720" rtlCol="0">
            <a:normAutofit fontScale="700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3300" b="1" dirty="0">
                <a:solidFill>
                  <a:srgbClr val="FF0000"/>
                </a:solidFill>
              </a:rPr>
              <a:t>Force </a:t>
            </a:r>
            <a:r>
              <a:rPr lang="de-DE" altLang="de-DE" sz="3300" b="1" dirty="0" err="1">
                <a:solidFill>
                  <a:srgbClr val="FF0000"/>
                </a:solidFill>
              </a:rPr>
              <a:t>Majeure</a:t>
            </a:r>
            <a:r>
              <a:rPr lang="de-DE" altLang="de-DE" sz="3300" b="1" dirty="0">
                <a:solidFill>
                  <a:srgbClr val="FF0000"/>
                </a:solidFill>
              </a:rPr>
              <a:t>?</a:t>
            </a:r>
          </a:p>
          <a:p>
            <a:pPr>
              <a:buFontTx/>
              <a:buNone/>
            </a:pPr>
            <a:endParaRPr lang="de-DE" altLang="de-DE" sz="400" b="1" dirty="0">
              <a:solidFill>
                <a:srgbClr val="FF0000"/>
              </a:solidFill>
            </a:endParaRPr>
          </a:p>
          <a:p>
            <a:pPr>
              <a:buFontTx/>
              <a:buNone/>
            </a:pPr>
            <a:endParaRPr lang="de-DE" altLang="de-DE" sz="3300" b="1" dirty="0">
              <a:solidFill>
                <a:srgbClr val="FF0000"/>
              </a:solidFill>
            </a:endParaRPr>
          </a:p>
          <a:p>
            <a:r>
              <a:rPr lang="de-DE" altLang="de-DE" sz="2800" b="1" dirty="0">
                <a:solidFill>
                  <a:schemeClr val="accent2"/>
                </a:solidFill>
              </a:rPr>
              <a:t>China: Art. 94, 117, 118</a:t>
            </a:r>
            <a:r>
              <a:rPr lang="en-US" altLang="de-DE" sz="2900" b="1" dirty="0">
                <a:solidFill>
                  <a:schemeClr val="accent2"/>
                </a:solidFill>
              </a:rPr>
              <a:t>,119</a:t>
            </a:r>
            <a:r>
              <a:rPr lang="de-DE" altLang="de-DE" sz="2900" b="1" dirty="0">
                <a:solidFill>
                  <a:schemeClr val="accent2"/>
                </a:solidFill>
              </a:rPr>
              <a:t> C. C. L</a:t>
            </a:r>
            <a:r>
              <a:rPr lang="de-DE" altLang="de-DE" sz="2800" b="1" dirty="0"/>
              <a:t>.</a:t>
            </a:r>
          </a:p>
          <a:p>
            <a:pPr>
              <a:buFontTx/>
              <a:buNone/>
            </a:pPr>
            <a:r>
              <a:rPr lang="de-DE" altLang="de-DE" sz="2800" b="1" dirty="0">
                <a:solidFill>
                  <a:schemeClr val="accent2"/>
                </a:solidFill>
              </a:rPr>
              <a:t>France: Art. 1218 </a:t>
            </a:r>
            <a:r>
              <a:rPr lang="de-DE" altLang="de-DE" sz="2800" b="1" dirty="0" err="1">
                <a:solidFill>
                  <a:schemeClr val="accent2"/>
                </a:solidFill>
              </a:rPr>
              <a:t>C.civ</a:t>
            </a:r>
            <a:r>
              <a:rPr lang="de-DE" altLang="de-DE" sz="2800" b="1" dirty="0">
                <a:solidFill>
                  <a:schemeClr val="accent2"/>
                </a:solidFill>
              </a:rPr>
              <a:t>.</a:t>
            </a:r>
          </a:p>
          <a:p>
            <a:pPr>
              <a:buFontTx/>
              <a:buNone/>
            </a:pPr>
            <a:r>
              <a:rPr lang="de-DE" altLang="de-DE" sz="2800" b="1" dirty="0">
                <a:solidFill>
                  <a:schemeClr val="accent2"/>
                </a:solidFill>
              </a:rPr>
              <a:t>Art. 79 CISG</a:t>
            </a:r>
          </a:p>
          <a:p>
            <a:pPr>
              <a:buFontTx/>
              <a:buNone/>
            </a:pPr>
            <a:endParaRPr lang="de-DE" altLang="de-DE" dirty="0">
              <a:solidFill>
                <a:schemeClr val="accent2"/>
              </a:solidFill>
            </a:endParaRPr>
          </a:p>
          <a:p>
            <a:pPr>
              <a:buFontTx/>
              <a:buNone/>
            </a:pPr>
            <a:r>
              <a:rPr lang="de-DE" altLang="de-DE" sz="2400" dirty="0">
                <a:solidFill>
                  <a:schemeClr val="accent2"/>
                </a:solidFill>
              </a:rPr>
              <a:t>Germany: </a:t>
            </a:r>
            <a:r>
              <a:rPr lang="de-DE" altLang="de-DE" sz="2400" dirty="0" err="1">
                <a:solidFill>
                  <a:schemeClr val="accent2"/>
                </a:solidFill>
              </a:rPr>
              <a:t>No</a:t>
            </a:r>
            <a:r>
              <a:rPr lang="de-DE" altLang="de-DE" sz="2400" dirty="0">
                <a:solidFill>
                  <a:schemeClr val="accent2"/>
                </a:solidFill>
              </a:rPr>
              <a:t> Force </a:t>
            </a:r>
            <a:r>
              <a:rPr lang="de-DE" altLang="de-DE" sz="2400" dirty="0" err="1">
                <a:solidFill>
                  <a:schemeClr val="accent2"/>
                </a:solidFill>
              </a:rPr>
              <a:t>Majeure</a:t>
            </a:r>
            <a:r>
              <a:rPr lang="de-DE" altLang="de-DE" sz="2400" dirty="0">
                <a:solidFill>
                  <a:schemeClr val="accent2"/>
                </a:solidFill>
              </a:rPr>
              <a:t> in </a:t>
            </a:r>
            <a:r>
              <a:rPr lang="de-DE" altLang="de-DE" sz="2400" dirty="0" err="1">
                <a:solidFill>
                  <a:schemeClr val="accent2"/>
                </a:solidFill>
              </a:rPr>
              <a:t>the</a:t>
            </a:r>
            <a:r>
              <a:rPr lang="de-DE" altLang="de-DE" sz="2400" dirty="0">
                <a:solidFill>
                  <a:schemeClr val="accent2"/>
                </a:solidFill>
              </a:rPr>
              <a:t> Law</a:t>
            </a:r>
          </a:p>
          <a:p>
            <a:pPr>
              <a:buFontTx/>
              <a:buNone/>
            </a:pPr>
            <a:endParaRPr lang="de-DE" altLang="de-DE" sz="7700" dirty="0">
              <a:solidFill>
                <a:schemeClr val="accent2"/>
              </a:solidFill>
            </a:endParaRPr>
          </a:p>
          <a:p>
            <a:pPr>
              <a:buFontTx/>
              <a:buNone/>
            </a:pPr>
            <a:endParaRPr lang="de-DE" altLang="de-DE" sz="2400" dirty="0">
              <a:solidFill>
                <a:schemeClr val="accent2"/>
              </a:solidFill>
            </a:endParaRPr>
          </a:p>
          <a:p>
            <a:r>
              <a:rPr lang="en-GB" altLang="de-DE" sz="4000" b="1" dirty="0">
                <a:solidFill>
                  <a:srgbClr val="FF0000"/>
                </a:solidFill>
              </a:rPr>
              <a:t>Impossibilité </a:t>
            </a:r>
          </a:p>
          <a:p>
            <a:r>
              <a:rPr lang="en-GB" altLang="de-DE" sz="3100" b="1" dirty="0"/>
              <a:t>1351 C. civ.</a:t>
            </a:r>
            <a:endParaRPr lang="de-DE" altLang="de-DE" dirty="0">
              <a:latin typeface="Flexo" pitchFamily="50" charset="0"/>
            </a:endParaRPr>
          </a:p>
          <a:p>
            <a:endParaRPr lang="de-DE" altLang="de-DE" sz="200" dirty="0">
              <a:latin typeface="Flexo" pitchFamily="50" charset="0"/>
            </a:endParaRPr>
          </a:p>
        </p:txBody>
      </p:sp>
      <p:sp>
        <p:nvSpPr>
          <p:cNvPr id="17" name="Titel 2"/>
          <p:cNvSpPr txBox="1">
            <a:spLocks noChangeArrowheads="1"/>
          </p:cNvSpPr>
          <p:nvPr/>
        </p:nvSpPr>
        <p:spPr>
          <a:xfrm>
            <a:off x="304800" y="1143000"/>
            <a:ext cx="7772400" cy="7620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a:t>Corona in </a:t>
            </a:r>
            <a:r>
              <a:rPr lang="de-DE" altLang="de-DE" sz="3800" b="1" dirty="0" err="1"/>
              <a:t>Comparative</a:t>
            </a:r>
            <a:r>
              <a:rPr lang="de-DE" altLang="de-DE" sz="3800" b="1" dirty="0"/>
              <a:t> Law</a:t>
            </a:r>
            <a:endParaRPr lang="en-GB" altLang="de-DE" sz="3800" b="1" dirty="0"/>
          </a:p>
        </p:txBody>
      </p:sp>
      <p:sp>
        <p:nvSpPr>
          <p:cNvPr id="18" name="Inhaltsplatzhalter 2"/>
          <p:cNvSpPr txBox="1">
            <a:spLocks noChangeArrowheads="1"/>
          </p:cNvSpPr>
          <p:nvPr/>
        </p:nvSpPr>
        <p:spPr bwMode="auto">
          <a:xfrm>
            <a:off x="4743450" y="1702741"/>
            <a:ext cx="4248150" cy="4494938"/>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None/>
              <a:defRPr/>
            </a:pPr>
            <a:endParaRPr lang="de-DE" altLang="de-DE" sz="1200" b="1" i="0" kern="0" dirty="0"/>
          </a:p>
          <a:p>
            <a:pPr marL="0" indent="0" algn="ctr">
              <a:buFontTx/>
              <a:buNone/>
              <a:defRPr/>
            </a:pPr>
            <a:r>
              <a:rPr lang="de-DE" altLang="de-DE" sz="2800" b="1" i="0" kern="0" dirty="0">
                <a:solidFill>
                  <a:srgbClr val="FF0000"/>
                </a:solidFill>
              </a:rPr>
              <a:t>Right </a:t>
            </a:r>
            <a:r>
              <a:rPr lang="de-DE" altLang="de-DE" sz="2800" b="1" i="0" kern="0" dirty="0" err="1">
                <a:solidFill>
                  <a:srgbClr val="FF0000"/>
                </a:solidFill>
              </a:rPr>
              <a:t>to</a:t>
            </a:r>
            <a:r>
              <a:rPr lang="de-DE" altLang="de-DE" sz="2800" b="1" i="0" kern="0" dirty="0">
                <a:solidFill>
                  <a:srgbClr val="FF0000"/>
                </a:solidFill>
              </a:rPr>
              <a:t> </a:t>
            </a:r>
            <a:r>
              <a:rPr lang="de-DE" altLang="de-DE" sz="2800" b="1" i="0" kern="0" dirty="0" err="1">
                <a:solidFill>
                  <a:srgbClr val="FF0000"/>
                </a:solidFill>
              </a:rPr>
              <a:t>Contract</a:t>
            </a:r>
            <a:r>
              <a:rPr lang="de-DE" altLang="de-DE" sz="2800"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2800" b="1" i="0" kern="0" dirty="0">
                <a:solidFill>
                  <a:schemeClr val="accent2"/>
                </a:solidFill>
              </a:rPr>
              <a:t>Germany§313 BGB</a:t>
            </a: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endParaRPr lang="de-DE" altLang="de-DE" sz="1050" i="0" kern="0" dirty="0">
              <a:solidFill>
                <a:schemeClr val="accent2"/>
              </a:solidFill>
            </a:endParaRPr>
          </a:p>
          <a:p>
            <a:pPr marL="0" indent="0" algn="ctr">
              <a:buFontTx/>
              <a:buNone/>
              <a:defRPr/>
            </a:pPr>
            <a:r>
              <a:rPr lang="de-DE" altLang="de-DE" sz="2800" b="1" i="0" kern="0" dirty="0" err="1">
                <a:solidFill>
                  <a:srgbClr val="FF0000"/>
                </a:solidFill>
              </a:rPr>
              <a:t>Impossibility</a:t>
            </a:r>
            <a:endParaRPr lang="de-DE" altLang="de-DE" sz="2800" b="1" i="0" kern="0" dirty="0">
              <a:solidFill>
                <a:srgbClr val="FF0000"/>
              </a:solidFill>
            </a:endParaRPr>
          </a:p>
          <a:p>
            <a:pPr marL="0" indent="0" algn="ctr">
              <a:buFontTx/>
              <a:buNone/>
              <a:defRPr/>
            </a:pPr>
            <a:r>
              <a:rPr lang="de-DE" altLang="de-DE" b="1" i="0" kern="0" dirty="0"/>
              <a:t>§ 275 BGB</a:t>
            </a:r>
          </a:p>
          <a:p>
            <a:pPr marL="0" indent="0" algn="ctr">
              <a:buFontTx/>
              <a:buNone/>
              <a:defRPr/>
            </a:pPr>
            <a:endParaRPr lang="de-DE" altLang="de-DE"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endParaRPr lang="de-DE" altLang="de-DE" sz="2800" b="1" i="0" kern="0" dirty="0">
              <a:solidFill>
                <a:schemeClr val="accent2"/>
              </a:solidFill>
            </a:endParaRPr>
          </a:p>
          <a:p>
            <a:pPr marL="0" indent="0" algn="ctr">
              <a:buFontTx/>
              <a:buNone/>
              <a:defRPr/>
            </a:pPr>
            <a:r>
              <a:rPr lang="de-DE" altLang="de-DE" sz="2800" b="1" i="0" kern="0" dirty="0">
                <a:solidFill>
                  <a:schemeClr val="accent2"/>
                </a:solidFill>
              </a:rPr>
              <a:t>Art. 6.2.2 U.P.</a:t>
            </a:r>
          </a:p>
          <a:p>
            <a:pPr marL="0" indent="0">
              <a:buFontTx/>
              <a:buAutoNum type="romanUcPeriod" startAt="2"/>
              <a:defRPr/>
            </a:pPr>
            <a:endParaRPr lang="de-DE" altLang="de-DE" b="1" i="0" kern="0" dirty="0"/>
          </a:p>
          <a:p>
            <a:pPr marL="0" indent="0">
              <a:buFontTx/>
              <a:buAutoNum type="romanUcPeriod"/>
              <a:defRPr/>
            </a:pPr>
            <a:endParaRPr lang="de-DE" altLang="de-DE" i="0" kern="0" dirty="0">
              <a:latin typeface="Flexo" pitchFamily="50" charset="0"/>
            </a:endParaRPr>
          </a:p>
          <a:p>
            <a:pPr marL="0" indent="0">
              <a:buFontTx/>
              <a:buAutoNum type="romanUcPeriod"/>
              <a:defRPr/>
            </a:pPr>
            <a:endParaRPr lang="en-GB" altLang="de-DE" i="0" kern="0" dirty="0">
              <a:latin typeface="Flexo" pitchFamily="50" charset="0"/>
            </a:endParaRPr>
          </a:p>
          <a:p>
            <a:pPr marL="0" indent="0">
              <a:defRPr/>
            </a:pPr>
            <a:r>
              <a:rPr lang="en-GB" altLang="de-DE" i="0" kern="0" dirty="0">
                <a:latin typeface="Flexo" pitchFamily="50" charset="0"/>
              </a:rPr>
              <a:t> </a:t>
            </a:r>
            <a:endParaRPr lang="de-DE" altLang="de-DE" i="0" kern="0" dirty="0">
              <a:latin typeface="Flexo" pitchFamily="50" charset="0"/>
            </a:endParaRPr>
          </a:p>
          <a:p>
            <a:pPr marL="0" indent="0">
              <a:buFontTx/>
              <a:buAutoNum type="romanUcPeriod"/>
              <a:defRPr/>
            </a:pPr>
            <a:endParaRPr lang="de-DE" altLang="de-DE" i="0" kern="0" dirty="0">
              <a:latin typeface="Flexo" pitchFamily="50" charset="0"/>
            </a:endParaRPr>
          </a:p>
          <a:p>
            <a:pPr marL="0" indent="0">
              <a:defRPr/>
            </a:pPr>
            <a:endParaRPr lang="de-DE" altLang="de-DE" i="0" kern="0" dirty="0">
              <a:latin typeface="Flexo" pitchFamily="50" charset="0"/>
            </a:endParaRPr>
          </a:p>
          <a:p>
            <a:pPr marL="0" indent="0">
              <a:defRPr/>
            </a:pPr>
            <a:endParaRPr lang="en-GB" altLang="de-DE" i="0" kern="0" dirty="0">
              <a:latin typeface="Flexo" pitchFamily="50" charset="0"/>
            </a:endParaRPr>
          </a:p>
          <a:p>
            <a:pPr marL="0" indent="0" eaLnBrk="1" hangingPunct="1">
              <a:defRPr/>
            </a:pPr>
            <a:endParaRPr lang="en-GB" altLang="de-DE" i="0" kern="0" dirty="0"/>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8</a:t>
            </a:fld>
            <a:endParaRPr lang="en-US" sz="1000" dirty="0">
              <a:solidFill>
                <a:schemeClr val="bg1"/>
              </a:solidFill>
            </a:endParaRPr>
          </a:p>
        </p:txBody>
      </p:sp>
      <p:pic>
        <p:nvPicPr>
          <p:cNvPr id="13" name="Picture 12" descr="A picture containing wall, monitor&#10;&#10;Description automatically generated">
            <a:extLst>
              <a:ext uri="{FF2B5EF4-FFF2-40B4-BE49-F238E27FC236}">
                <a16:creationId xmlns:a16="http://schemas.microsoft.com/office/drawing/2014/main" id="{8B0150B0-3042-4D65-834A-36F71DAFC5B7}"/>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4" name="Subtitle 2">
            <a:extLst>
              <a:ext uri="{FF2B5EF4-FFF2-40B4-BE49-F238E27FC236}">
                <a16:creationId xmlns:a16="http://schemas.microsoft.com/office/drawing/2014/main" id="{CE0DCC1A-8796-4B48-8873-D4F21CBEE6EC}"/>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42184300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422701-D125-4E02-B167-EEB83E76752F}"/>
              </a:ext>
            </a:extLst>
          </p:cNvPr>
          <p:cNvPicPr>
            <a:picLocks noChangeAspect="1"/>
          </p:cNvPicPr>
          <p:nvPr/>
        </p:nvPicPr>
        <p:blipFill>
          <a:blip r:embed="rId3"/>
          <a:stretch>
            <a:fillRect/>
          </a:stretch>
        </p:blipFill>
        <p:spPr>
          <a:xfrm>
            <a:off x="0" y="6261015"/>
            <a:ext cx="9144000" cy="660321"/>
          </a:xfrm>
          <a:prstGeom prst="rect">
            <a:avLst/>
          </a:prstGeom>
        </p:spPr>
      </p:pic>
      <p:pic>
        <p:nvPicPr>
          <p:cNvPr id="7" name="图片 4" descr="黑色横">
            <a:extLst>
              <a:ext uri="{FF2B5EF4-FFF2-40B4-BE49-F238E27FC236}">
                <a16:creationId xmlns:a16="http://schemas.microsoft.com/office/drawing/2014/main" id="{34C865E6-D39D-409F-8148-C7F048F4A78A}"/>
              </a:ext>
            </a:extLst>
          </p:cNvPr>
          <p:cNvPicPr>
            <a:picLocks noChangeAspect="1"/>
          </p:cNvPicPr>
          <p:nvPr/>
        </p:nvPicPr>
        <p:blipFill>
          <a:blip r:embed="rId4"/>
          <a:stretch>
            <a:fillRect/>
          </a:stretch>
        </p:blipFill>
        <p:spPr>
          <a:xfrm>
            <a:off x="289560" y="356598"/>
            <a:ext cx="2834640" cy="618490"/>
          </a:xfrm>
          <a:prstGeom prst="rect">
            <a:avLst/>
          </a:prstGeom>
        </p:spPr>
      </p:pic>
      <p:pic>
        <p:nvPicPr>
          <p:cNvPr id="9" name="Bild 1">
            <a:extLst>
              <a:ext uri="{FF2B5EF4-FFF2-40B4-BE49-F238E27FC236}">
                <a16:creationId xmlns:a16="http://schemas.microsoft.com/office/drawing/2014/main" id="{0FFBE3F3-B830-41CF-945D-EE9ED87F72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02401" y="152400"/>
            <a:ext cx="2130960"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Subtitle 2">
            <a:extLst>
              <a:ext uri="{FF2B5EF4-FFF2-40B4-BE49-F238E27FC236}">
                <a16:creationId xmlns:a16="http://schemas.microsoft.com/office/drawing/2014/main" id="{B010F7BE-073A-4FD2-8F2F-F37BF9141C0D}"/>
              </a:ext>
            </a:extLst>
          </p:cNvPr>
          <p:cNvSpPr txBox="1">
            <a:spLocks/>
          </p:cNvSpPr>
          <p:nvPr/>
        </p:nvSpPr>
        <p:spPr>
          <a:xfrm>
            <a:off x="381000"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endParaRPr lang="en-US" sz="2600" dirty="0">
              <a:solidFill>
                <a:schemeClr val="bg1"/>
              </a:solidFill>
            </a:endParaRPr>
          </a:p>
        </p:txBody>
      </p:sp>
      <p:sp>
        <p:nvSpPr>
          <p:cNvPr id="15" name="Textfeld 14"/>
          <p:cNvSpPr txBox="1"/>
          <p:nvPr/>
        </p:nvSpPr>
        <p:spPr>
          <a:xfrm>
            <a:off x="133350" y="1310912"/>
            <a:ext cx="8823364" cy="4797703"/>
          </a:xfrm>
          <a:prstGeom prst="rect">
            <a:avLst/>
          </a:prstGeom>
          <a:solidFill>
            <a:schemeClr val="bg1">
              <a:lumMod val="95000"/>
            </a:schemeClr>
          </a:solidFill>
        </p:spPr>
        <p:txBody>
          <a:bodyPr wrap="square">
            <a:spAutoFit/>
          </a:bodyPr>
          <a:lstStyle/>
          <a:p>
            <a:pPr>
              <a:defRPr/>
            </a:pPr>
            <a:endParaRPr lang="de-DE" dirty="0"/>
          </a:p>
        </p:txBody>
      </p:sp>
      <p:sp>
        <p:nvSpPr>
          <p:cNvPr id="16" name="Inhaltsplatzhalter 2"/>
          <p:cNvSpPr txBox="1">
            <a:spLocks noChangeArrowheads="1"/>
          </p:cNvSpPr>
          <p:nvPr/>
        </p:nvSpPr>
        <p:spPr>
          <a:xfrm>
            <a:off x="34636" y="2315265"/>
            <a:ext cx="4210050" cy="3793350"/>
          </a:xfrm>
          <a:prstGeom prst="rect">
            <a:avLst/>
          </a:prstGeom>
        </p:spPr>
        <p:txBody>
          <a:bodyPr vert="horz" lIns="91440" tIns="45720" rIns="91440" bIns="45720" rtlCol="0">
            <a:normAutofit fontScale="6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endParaRPr lang="de-DE" altLang="de-DE" b="1" dirty="0"/>
          </a:p>
          <a:p>
            <a:endParaRPr lang="de-DE" altLang="de-DE" b="1" dirty="0"/>
          </a:p>
          <a:p>
            <a:pPr>
              <a:buFontTx/>
              <a:buNone/>
            </a:pPr>
            <a:endParaRPr lang="de-DE" altLang="de-DE" sz="2800" b="1" dirty="0">
              <a:solidFill>
                <a:srgbClr val="FF0000"/>
              </a:solidFill>
            </a:endParaRPr>
          </a:p>
          <a:p>
            <a:pPr>
              <a:buFontTx/>
              <a:buNone/>
            </a:pPr>
            <a:r>
              <a:rPr lang="de-DE" altLang="de-DE" sz="3600" b="1" dirty="0">
                <a:solidFill>
                  <a:srgbClr val="FF0000"/>
                </a:solidFill>
              </a:rPr>
              <a:t>Force </a:t>
            </a:r>
            <a:r>
              <a:rPr lang="de-DE" altLang="de-DE" sz="3600" b="1" dirty="0" err="1">
                <a:solidFill>
                  <a:srgbClr val="FF0000"/>
                </a:solidFill>
              </a:rPr>
              <a:t>Majeure</a:t>
            </a:r>
            <a:endParaRPr lang="de-DE" altLang="de-DE" sz="3600" b="1" dirty="0">
              <a:solidFill>
                <a:srgbClr val="FF0000"/>
              </a:solidFill>
            </a:endParaRPr>
          </a:p>
          <a:p>
            <a:pPr>
              <a:buFontTx/>
              <a:buNone/>
            </a:pPr>
            <a:endParaRPr lang="de-DE" altLang="de-DE" sz="400" b="1" dirty="0">
              <a:solidFill>
                <a:srgbClr val="FF0000"/>
              </a:solidFill>
            </a:endParaRPr>
          </a:p>
          <a:p>
            <a:pPr>
              <a:buFontTx/>
              <a:buNone/>
            </a:pPr>
            <a:endParaRPr lang="de-DE" altLang="de-DE" sz="3300" b="1" dirty="0">
              <a:solidFill>
                <a:srgbClr val="FF0000"/>
              </a:solidFill>
            </a:endParaRPr>
          </a:p>
          <a:p>
            <a:pPr>
              <a:buFontTx/>
              <a:buNone/>
            </a:pPr>
            <a:r>
              <a:rPr lang="de-DE" altLang="de-DE" sz="2800" b="1" dirty="0">
                <a:solidFill>
                  <a:srgbClr val="0070C0"/>
                </a:solidFill>
              </a:rPr>
              <a:t>Art. 79 CISG</a:t>
            </a:r>
          </a:p>
          <a:p>
            <a:r>
              <a:rPr lang="en-GB" altLang="de-DE" sz="2800" b="1" dirty="0">
                <a:solidFill>
                  <a:srgbClr val="FF0000"/>
                </a:solidFill>
              </a:rPr>
              <a:t>Objective Impossibility </a:t>
            </a:r>
          </a:p>
          <a:p>
            <a:pPr>
              <a:buFontTx/>
              <a:buNone/>
            </a:pPr>
            <a:endParaRPr lang="de-DE" altLang="de-DE" sz="2800" b="1" dirty="0">
              <a:solidFill>
                <a:srgbClr val="0070C0"/>
              </a:solidFill>
            </a:endParaRPr>
          </a:p>
          <a:p>
            <a:pPr>
              <a:buFontTx/>
              <a:buNone/>
            </a:pPr>
            <a:endParaRPr lang="de-DE" altLang="de-DE" dirty="0">
              <a:solidFill>
                <a:schemeClr val="accent2"/>
              </a:solidFill>
            </a:endParaRPr>
          </a:p>
          <a:p>
            <a:pPr>
              <a:buFontTx/>
              <a:buNone/>
            </a:pPr>
            <a:endParaRPr lang="de-DE" altLang="de-DE" sz="6300" dirty="0">
              <a:solidFill>
                <a:schemeClr val="accent2"/>
              </a:solidFill>
            </a:endParaRPr>
          </a:p>
          <a:p>
            <a:pPr>
              <a:buFontTx/>
              <a:buNone/>
            </a:pPr>
            <a:endParaRPr lang="de-DE" altLang="de-DE" sz="2400" dirty="0">
              <a:solidFill>
                <a:schemeClr val="accent2"/>
              </a:solidFill>
            </a:endParaRPr>
          </a:p>
          <a:p>
            <a:r>
              <a:rPr lang="en-GB" altLang="de-DE" sz="3300" b="1" dirty="0">
                <a:solidFill>
                  <a:srgbClr val="FF0000"/>
                </a:solidFill>
              </a:rPr>
              <a:t> </a:t>
            </a:r>
          </a:p>
          <a:p>
            <a:pPr>
              <a:buFontTx/>
              <a:buAutoNum type="romanUcPeriod"/>
            </a:pPr>
            <a:endParaRPr lang="de-DE" altLang="de-DE" sz="200" dirty="0">
              <a:latin typeface="Flexo" pitchFamily="50" charset="0"/>
            </a:endParaRPr>
          </a:p>
          <a:p>
            <a:endParaRPr lang="de-DE" altLang="de-DE" dirty="0">
              <a:latin typeface="Flexo" pitchFamily="50" charset="0"/>
            </a:endParaRPr>
          </a:p>
          <a:p>
            <a:endParaRPr lang="en-GB" altLang="de-DE" dirty="0">
              <a:latin typeface="Flexo" pitchFamily="50" charset="0"/>
            </a:endParaRPr>
          </a:p>
          <a:p>
            <a:endParaRPr lang="en-GB" altLang="de-DE" dirty="0"/>
          </a:p>
        </p:txBody>
      </p:sp>
      <p:sp>
        <p:nvSpPr>
          <p:cNvPr id="17" name="Titel 2"/>
          <p:cNvSpPr txBox="1">
            <a:spLocks noChangeArrowheads="1"/>
          </p:cNvSpPr>
          <p:nvPr/>
        </p:nvSpPr>
        <p:spPr>
          <a:xfrm>
            <a:off x="142767" y="1070424"/>
            <a:ext cx="8823364" cy="1676400"/>
          </a:xfrm>
          <a:prstGeom prst="rect">
            <a:avLst/>
          </a:prstGeom>
        </p:spPr>
        <p:txBody>
          <a:bodyPr vert="horz" lIns="91440" tIns="45720" rIns="91440" bIns="45720" rtlCol="0" anchor="b">
            <a:norm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r>
              <a:rPr lang="de-DE" altLang="de-DE" sz="3800" b="1" dirty="0" err="1"/>
              <a:t>Using</a:t>
            </a:r>
            <a:r>
              <a:rPr lang="de-DE" altLang="de-DE" sz="3800" b="1" dirty="0"/>
              <a:t> </a:t>
            </a:r>
            <a:r>
              <a:rPr lang="de-DE" altLang="de-DE" sz="3800" b="1" dirty="0" err="1"/>
              <a:t>Existing</a:t>
            </a:r>
            <a:r>
              <a:rPr lang="de-DE" altLang="de-DE" sz="3800" b="1" dirty="0"/>
              <a:t> International </a:t>
            </a:r>
            <a:r>
              <a:rPr lang="de-DE" altLang="de-DE" sz="3800" b="1" dirty="0" err="1"/>
              <a:t>Sources</a:t>
            </a:r>
            <a:r>
              <a:rPr lang="de-DE" altLang="de-DE" sz="3800" b="1" dirty="0"/>
              <a:t>: </a:t>
            </a:r>
          </a:p>
          <a:p>
            <a:r>
              <a:rPr lang="de-DE" altLang="de-DE" sz="3200" b="1" dirty="0">
                <a:solidFill>
                  <a:srgbClr val="0070C0"/>
                </a:solidFill>
              </a:rPr>
              <a:t>1. CISG (= Chinese, German, US, </a:t>
            </a:r>
            <a:r>
              <a:rPr lang="de-DE" altLang="de-DE" sz="3200" b="1" dirty="0" err="1">
                <a:solidFill>
                  <a:srgbClr val="0070C0"/>
                </a:solidFill>
              </a:rPr>
              <a:t>Russian</a:t>
            </a:r>
            <a:r>
              <a:rPr lang="de-DE" altLang="de-DE" sz="3200" b="1" dirty="0">
                <a:solidFill>
                  <a:srgbClr val="0070C0"/>
                </a:solidFill>
              </a:rPr>
              <a:t>, etc. Law on International </a:t>
            </a:r>
            <a:r>
              <a:rPr lang="de-DE" altLang="de-DE" sz="3200" b="1" dirty="0" err="1">
                <a:solidFill>
                  <a:srgbClr val="0070C0"/>
                </a:solidFill>
              </a:rPr>
              <a:t>Sale</a:t>
            </a:r>
            <a:r>
              <a:rPr lang="de-DE" altLang="de-DE" sz="3200" b="1" dirty="0">
                <a:solidFill>
                  <a:srgbClr val="0070C0"/>
                </a:solidFill>
              </a:rPr>
              <a:t> </a:t>
            </a:r>
            <a:r>
              <a:rPr lang="de-DE" altLang="de-DE" sz="3200" b="1" dirty="0" err="1">
                <a:solidFill>
                  <a:srgbClr val="0070C0"/>
                </a:solidFill>
              </a:rPr>
              <a:t>of</a:t>
            </a:r>
            <a:r>
              <a:rPr lang="de-DE" altLang="de-DE" sz="3200" b="1" dirty="0">
                <a:solidFill>
                  <a:srgbClr val="0070C0"/>
                </a:solidFill>
              </a:rPr>
              <a:t> </a:t>
            </a:r>
            <a:r>
              <a:rPr lang="de-DE" altLang="de-DE" sz="3200" b="1" dirty="0" err="1">
                <a:solidFill>
                  <a:srgbClr val="0070C0"/>
                </a:solidFill>
              </a:rPr>
              <a:t>Goods</a:t>
            </a:r>
            <a:r>
              <a:rPr lang="de-DE" altLang="de-DE" sz="3200" b="1" dirty="0">
                <a:solidFill>
                  <a:srgbClr val="0070C0"/>
                </a:solidFill>
              </a:rPr>
              <a:t>)</a:t>
            </a:r>
            <a:endParaRPr lang="en-GB" altLang="de-DE" sz="3200" b="1" dirty="0">
              <a:solidFill>
                <a:srgbClr val="0070C0"/>
              </a:solidFill>
            </a:endParaRPr>
          </a:p>
        </p:txBody>
      </p:sp>
      <p:sp>
        <p:nvSpPr>
          <p:cNvPr id="2" name="Foliennummernplatzhalter 1"/>
          <p:cNvSpPr>
            <a:spLocks noGrp="1"/>
          </p:cNvSpPr>
          <p:nvPr>
            <p:ph type="sldNum" sz="quarter" idx="12"/>
          </p:nvPr>
        </p:nvSpPr>
        <p:spPr/>
        <p:txBody>
          <a:bodyPr/>
          <a:lstStyle/>
          <a:p>
            <a:fld id="{D93831B6-0147-426F-BCA4-2B81AEB2BD94}" type="slidenum">
              <a:rPr lang="en-US" sz="1000" smtClean="0">
                <a:solidFill>
                  <a:schemeClr val="bg1"/>
                </a:solidFill>
              </a:rPr>
              <a:t>9</a:t>
            </a:fld>
            <a:endParaRPr lang="en-US" dirty="0">
              <a:solidFill>
                <a:schemeClr val="bg1"/>
              </a:solidFill>
            </a:endParaRPr>
          </a:p>
        </p:txBody>
      </p:sp>
      <p:sp>
        <p:nvSpPr>
          <p:cNvPr id="19" name="Inhaltsplatzhalter 2"/>
          <p:cNvSpPr txBox="1">
            <a:spLocks noChangeArrowheads="1"/>
          </p:cNvSpPr>
          <p:nvPr/>
        </p:nvSpPr>
        <p:spPr bwMode="auto">
          <a:xfrm>
            <a:off x="4244686" y="2634852"/>
            <a:ext cx="4712028" cy="3426303"/>
          </a:xfrm>
          <a:prstGeom prst="rect">
            <a:avLst/>
          </a:prstGeom>
          <a:noFill/>
          <a:ln>
            <a:noFill/>
          </a:ln>
        </p:spPr>
        <p:txBody>
          <a:bodyPr/>
          <a:lstStyle>
            <a:lvl1pPr marL="342900" indent="-342900" algn="l" rtl="0" eaLnBrk="0" fontAlgn="base" hangingPunct="0">
              <a:spcBef>
                <a:spcPct val="20000"/>
              </a:spcBef>
              <a:spcAft>
                <a:spcPct val="0"/>
              </a:spcAft>
              <a:buChar char="•"/>
              <a:defRPr sz="2400">
                <a:solidFill>
                  <a:schemeClr val="tx1"/>
                </a:solidFill>
                <a:latin typeface="+mn-lt"/>
                <a:ea typeface="MS PGothic" panose="020B0600070205080204" pitchFamily="34" charset="-128"/>
                <a:cs typeface="+mn-cs"/>
              </a:defRPr>
            </a:lvl1pPr>
            <a:lvl2pPr marL="742950" indent="-285750" algn="l" rtl="0" eaLnBrk="0" fontAlgn="base" hangingPunct="0">
              <a:spcBef>
                <a:spcPct val="20000"/>
              </a:spcBef>
              <a:spcAft>
                <a:spcPct val="0"/>
              </a:spcAft>
              <a:buChar char="–"/>
              <a:defRPr sz="2400">
                <a:solidFill>
                  <a:schemeClr val="tx1"/>
                </a:solidFill>
                <a:latin typeface="+mn-lt"/>
                <a:ea typeface="MS PGothic" panose="020B0600070205080204" pitchFamily="34" charset="-128"/>
              </a:defRPr>
            </a:lvl2pPr>
            <a:lvl3pPr marL="11430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3pPr>
            <a:lvl4pPr marL="16002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4pPr>
            <a:lvl5pPr marL="2057400" indent="-228600" algn="l" rtl="0" eaLnBrk="0" fontAlgn="base" hangingPunct="0">
              <a:spcBef>
                <a:spcPct val="20000"/>
              </a:spcBef>
              <a:spcAft>
                <a:spcPct val="0"/>
              </a:spcAft>
              <a:buChar char="»"/>
              <a:defRPr sz="2000">
                <a:solidFill>
                  <a:schemeClr val="tx1"/>
                </a:solidFill>
                <a:latin typeface="+mn-lt"/>
                <a:ea typeface="MS PGothic" panose="020B0600070205080204" pitchFamily="34" charset="-128"/>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a:lstStyle>
          <a:p>
            <a:pPr marL="0" indent="0" algn="ctr">
              <a:buFontTx/>
              <a:buNone/>
              <a:defRPr/>
            </a:pPr>
            <a:r>
              <a:rPr lang="de-DE" altLang="de-DE" b="1" i="0" kern="0" dirty="0" err="1">
                <a:solidFill>
                  <a:srgbClr val="FF0000"/>
                </a:solidFill>
              </a:rPr>
              <a:t>Debated</a:t>
            </a:r>
            <a:r>
              <a:rPr lang="de-DE" altLang="de-DE" b="1" i="0" kern="0" dirty="0">
                <a:solidFill>
                  <a:srgbClr val="FF0000"/>
                </a:solidFill>
              </a:rPr>
              <a:t>: </a:t>
            </a:r>
            <a:r>
              <a:rPr lang="de-DE" altLang="de-DE" b="1" i="0" kern="0" dirty="0" err="1">
                <a:solidFill>
                  <a:srgbClr val="FF0000"/>
                </a:solidFill>
              </a:rPr>
              <a:t>Right</a:t>
            </a:r>
            <a:r>
              <a:rPr lang="de-DE" altLang="de-DE" b="1" i="0" kern="0" dirty="0">
                <a:solidFill>
                  <a:srgbClr val="FF0000"/>
                </a:solidFill>
              </a:rPr>
              <a:t> </a:t>
            </a:r>
            <a:r>
              <a:rPr lang="de-DE" altLang="de-DE" b="1" i="0" kern="0" dirty="0" err="1">
                <a:solidFill>
                  <a:srgbClr val="FF0000"/>
                </a:solidFill>
              </a:rPr>
              <a:t>to</a:t>
            </a:r>
            <a:r>
              <a:rPr lang="de-DE" altLang="de-DE" b="1" i="0" kern="0" dirty="0">
                <a:solidFill>
                  <a:srgbClr val="FF0000"/>
                </a:solidFill>
              </a:rPr>
              <a:t> </a:t>
            </a:r>
            <a:r>
              <a:rPr lang="de-DE" altLang="de-DE" b="1" i="0" kern="0" dirty="0" err="1">
                <a:solidFill>
                  <a:srgbClr val="FF0000"/>
                </a:solidFill>
              </a:rPr>
              <a:t>Contract</a:t>
            </a:r>
            <a:r>
              <a:rPr lang="de-DE" altLang="de-DE" b="1" i="0" kern="0" dirty="0">
                <a:solidFill>
                  <a:srgbClr val="FF0000"/>
                </a:solidFill>
              </a:rPr>
              <a:t> Adaptation</a:t>
            </a:r>
          </a:p>
          <a:p>
            <a:pPr marL="0" indent="0" algn="ctr">
              <a:buFontTx/>
              <a:buNone/>
              <a:defRPr/>
            </a:pPr>
            <a:endParaRPr lang="de-DE" altLang="de-DE" sz="100" b="1" i="0" kern="0" dirty="0">
              <a:solidFill>
                <a:srgbClr val="FF0000"/>
              </a:solidFill>
            </a:endParaRPr>
          </a:p>
          <a:p>
            <a:pPr marL="0" indent="0" algn="ctr">
              <a:buFontTx/>
              <a:buNone/>
              <a:defRPr/>
            </a:pPr>
            <a:r>
              <a:rPr lang="de-DE" altLang="de-DE" sz="1700" b="1" i="0" kern="0" dirty="0">
                <a:solidFill>
                  <a:srgbClr val="0070C0"/>
                </a:solidFill>
              </a:rPr>
              <a:t>CISG</a:t>
            </a:r>
            <a:r>
              <a:rPr lang="de-DE" altLang="de-DE" sz="1700" i="0" kern="0" dirty="0">
                <a:solidFill>
                  <a:srgbClr val="0070C0"/>
                </a:solidFill>
              </a:rPr>
              <a:t>: Art. 79 (-); </a:t>
            </a:r>
          </a:p>
          <a:p>
            <a:pPr marL="0" indent="0" algn="ctr">
              <a:buFontTx/>
              <a:buNone/>
              <a:defRPr/>
            </a:pPr>
            <a:r>
              <a:rPr lang="de-DE" altLang="de-DE" sz="1700" i="0" kern="0" dirty="0">
                <a:solidFill>
                  <a:srgbClr val="0070C0"/>
                </a:solidFill>
              </a:rPr>
              <a:t>but </a:t>
            </a:r>
            <a:r>
              <a:rPr lang="de-DE" altLang="de-DE" sz="1700" b="1" i="0" kern="0" dirty="0" err="1">
                <a:solidFill>
                  <a:srgbClr val="0070C0"/>
                </a:solidFill>
              </a:rPr>
              <a:t>Belgian</a:t>
            </a:r>
            <a:r>
              <a:rPr lang="de-DE" altLang="de-DE" sz="1700" b="1" i="0" kern="0" dirty="0">
                <a:solidFill>
                  <a:srgbClr val="0070C0"/>
                </a:solidFill>
              </a:rPr>
              <a:t> </a:t>
            </a:r>
            <a:r>
              <a:rPr lang="de-DE" altLang="de-DE" sz="1700" b="1" i="0" kern="0" dirty="0" err="1">
                <a:solidFill>
                  <a:srgbClr val="0070C0"/>
                </a:solidFill>
              </a:rPr>
              <a:t>Supr</a:t>
            </a:r>
            <a:r>
              <a:rPr lang="de-DE" altLang="de-DE" sz="1700" b="1" i="0" kern="0" dirty="0">
                <a:solidFill>
                  <a:srgbClr val="0070C0"/>
                </a:solidFill>
              </a:rPr>
              <a:t>. Ct</a:t>
            </a:r>
            <a:r>
              <a:rPr lang="de-DE" altLang="de-DE" sz="1700" i="0" kern="0" dirty="0">
                <a:solidFill>
                  <a:srgbClr val="0070C0"/>
                </a:solidFill>
              </a:rPr>
              <a:t>.: </a:t>
            </a:r>
          </a:p>
          <a:p>
            <a:pPr marL="0" indent="0" algn="ctr">
              <a:buFontTx/>
              <a:buNone/>
              <a:defRPr/>
            </a:pPr>
            <a:r>
              <a:rPr lang="de-DE" altLang="de-DE" sz="1700" kern="0" dirty="0" err="1">
                <a:solidFill>
                  <a:srgbClr val="0070C0"/>
                </a:solidFill>
              </a:rPr>
              <a:t>Scafom</a:t>
            </a:r>
            <a:r>
              <a:rPr lang="de-DE" altLang="de-DE" sz="1700" kern="0" dirty="0">
                <a:solidFill>
                  <a:srgbClr val="0070C0"/>
                </a:solidFill>
              </a:rPr>
              <a:t> International B.V. Lorraine </a:t>
            </a:r>
            <a:r>
              <a:rPr lang="de-DE" altLang="de-DE" sz="1700" kern="0" dirty="0" err="1">
                <a:solidFill>
                  <a:srgbClr val="0070C0"/>
                </a:solidFill>
              </a:rPr>
              <a:t>Tubes</a:t>
            </a:r>
            <a:r>
              <a:rPr lang="de-DE" altLang="de-DE" sz="1700" kern="0" dirty="0">
                <a:solidFill>
                  <a:srgbClr val="0070C0"/>
                </a:solidFill>
              </a:rPr>
              <a:t> SAS </a:t>
            </a:r>
          </a:p>
          <a:p>
            <a:pPr marL="0" indent="0" algn="ctr">
              <a:buFontTx/>
              <a:buNone/>
              <a:defRPr/>
            </a:pPr>
            <a:r>
              <a:rPr lang="de-DE" altLang="de-DE" sz="1700" i="0" kern="0" dirty="0">
                <a:solidFill>
                  <a:srgbClr val="0070C0"/>
                </a:solidFill>
              </a:rPr>
              <a:t>(19 June 2009)</a:t>
            </a:r>
          </a:p>
          <a:p>
            <a:pPr marL="0" indent="0" algn="ctr">
              <a:buNone/>
              <a:defRPr/>
            </a:pPr>
            <a:r>
              <a:rPr lang="de-DE" altLang="de-DE" sz="1700" b="1" kern="0" dirty="0">
                <a:solidFill>
                  <a:srgbClr val="0070C0"/>
                </a:solidFill>
              </a:rPr>
              <a:t>China </a:t>
            </a:r>
            <a:r>
              <a:rPr lang="de-DE" altLang="de-DE" sz="1700" b="1" kern="0" dirty="0" err="1">
                <a:solidFill>
                  <a:srgbClr val="0070C0"/>
                </a:solidFill>
              </a:rPr>
              <a:t>Supr</a:t>
            </a:r>
            <a:r>
              <a:rPr lang="de-DE" altLang="de-DE" sz="1700" b="1" kern="0" dirty="0">
                <a:solidFill>
                  <a:srgbClr val="0070C0"/>
                </a:solidFill>
              </a:rPr>
              <a:t>.</a:t>
            </a:r>
            <a:r>
              <a:rPr lang="zh-CN" altLang="en-US" sz="1700" b="1" kern="0" dirty="0">
                <a:solidFill>
                  <a:srgbClr val="0070C0"/>
                </a:solidFill>
              </a:rPr>
              <a:t> </a:t>
            </a:r>
            <a:r>
              <a:rPr lang="en-US" altLang="zh-CN" sz="1700" b="1" kern="0" dirty="0">
                <a:solidFill>
                  <a:srgbClr val="0070C0"/>
                </a:solidFill>
              </a:rPr>
              <a:t>Ct</a:t>
            </a:r>
            <a:r>
              <a:rPr lang="en-US" altLang="zh-CN" sz="1700" kern="0" dirty="0">
                <a:solidFill>
                  <a:srgbClr val="0070C0"/>
                </a:solidFill>
              </a:rPr>
              <a:t>.:</a:t>
            </a:r>
            <a:r>
              <a:rPr lang="de-DE" altLang="de-DE" sz="1700" kern="0" dirty="0">
                <a:solidFill>
                  <a:srgbClr val="0070C0"/>
                </a:solidFill>
              </a:rPr>
              <a:t> </a:t>
            </a:r>
            <a:r>
              <a:rPr lang="de-DE" altLang="de-DE" sz="1700" kern="0" dirty="0" err="1">
                <a:solidFill>
                  <a:srgbClr val="0070C0"/>
                </a:solidFill>
              </a:rPr>
              <a:t>Notice</a:t>
            </a:r>
            <a:r>
              <a:rPr lang="de-DE" altLang="de-DE" sz="1700" kern="0" dirty="0">
                <a:solidFill>
                  <a:srgbClr val="0070C0"/>
                </a:solidFill>
              </a:rPr>
              <a:t> on SARS (2003); Interpretation </a:t>
            </a:r>
            <a:r>
              <a:rPr lang="zh-CN" altLang="en-US" sz="1700" kern="0" dirty="0">
                <a:solidFill>
                  <a:srgbClr val="0070C0"/>
                </a:solidFill>
              </a:rPr>
              <a:t>（</a:t>
            </a:r>
            <a:r>
              <a:rPr lang="en-US" altLang="zh-CN" sz="1700" kern="0" dirty="0">
                <a:solidFill>
                  <a:srgbClr val="0070C0"/>
                </a:solidFill>
              </a:rPr>
              <a:t>II) </a:t>
            </a:r>
            <a:r>
              <a:rPr lang="de-DE" altLang="de-DE" sz="1700" kern="0" dirty="0">
                <a:solidFill>
                  <a:srgbClr val="0070C0"/>
                </a:solidFill>
              </a:rPr>
              <a:t>on C.C.L (2009) ; </a:t>
            </a:r>
            <a:r>
              <a:rPr lang="de-DE" altLang="de-DE" sz="1700" kern="0" dirty="0" err="1">
                <a:solidFill>
                  <a:srgbClr val="0070C0"/>
                </a:solidFill>
              </a:rPr>
              <a:t>Guiding</a:t>
            </a:r>
            <a:r>
              <a:rPr lang="de-DE" altLang="de-DE" sz="1700" kern="0" dirty="0">
                <a:solidFill>
                  <a:srgbClr val="0070C0"/>
                </a:solidFill>
              </a:rPr>
              <a:t> </a:t>
            </a:r>
            <a:r>
              <a:rPr lang="de-DE" altLang="de-DE" sz="1700" kern="0" dirty="0" err="1">
                <a:solidFill>
                  <a:srgbClr val="0070C0"/>
                </a:solidFill>
              </a:rPr>
              <a:t>Opinions</a:t>
            </a:r>
            <a:r>
              <a:rPr lang="de-DE" altLang="de-DE" sz="1700" kern="0" dirty="0">
                <a:solidFill>
                  <a:srgbClr val="0070C0"/>
                </a:solidFill>
              </a:rPr>
              <a:t> C</a:t>
            </a:r>
            <a:r>
              <a:rPr lang="en-US" altLang="zh-CN" sz="1700" kern="0" dirty="0" err="1">
                <a:solidFill>
                  <a:srgbClr val="0070C0"/>
                </a:solidFill>
              </a:rPr>
              <a:t>oncerning</a:t>
            </a:r>
            <a:r>
              <a:rPr lang="en-US" altLang="zh-CN" sz="1700" kern="0" dirty="0">
                <a:solidFill>
                  <a:srgbClr val="0070C0"/>
                </a:solidFill>
              </a:rPr>
              <a:t> the Proper Hearing of Civil Cases Involving the COVID-19 Epidemic (April 16 2010)-Hardship/Changed Circumstances</a:t>
            </a:r>
            <a:endParaRPr lang="de-DE" altLang="de-DE" sz="1700" kern="0" dirty="0">
              <a:solidFill>
                <a:srgbClr val="0070C0"/>
              </a:solidFill>
            </a:endParaRPr>
          </a:p>
          <a:p>
            <a:pPr marL="0" indent="0" algn="ctr">
              <a:buFontTx/>
              <a:buNone/>
              <a:defRPr/>
            </a:pPr>
            <a:endParaRPr lang="de-DE" altLang="de-DE" sz="2200" i="0" kern="0" dirty="0">
              <a:solidFill>
                <a:srgbClr val="0070C0"/>
              </a:solidFill>
            </a:endParaRPr>
          </a:p>
        </p:txBody>
      </p:sp>
      <p:pic>
        <p:nvPicPr>
          <p:cNvPr id="13" name="Picture 12" descr="A picture containing wall, monitor&#10;&#10;Description automatically generated">
            <a:extLst>
              <a:ext uri="{FF2B5EF4-FFF2-40B4-BE49-F238E27FC236}">
                <a16:creationId xmlns:a16="http://schemas.microsoft.com/office/drawing/2014/main" id="{C774D81A-2B2D-4211-BA42-3846C63E600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31815" y="6416819"/>
            <a:ext cx="396835" cy="396835"/>
          </a:xfrm>
          <a:prstGeom prst="rect">
            <a:avLst/>
          </a:prstGeom>
        </p:spPr>
      </p:pic>
      <p:sp>
        <p:nvSpPr>
          <p:cNvPr id="14" name="Subtitle 2">
            <a:extLst>
              <a:ext uri="{FF2B5EF4-FFF2-40B4-BE49-F238E27FC236}">
                <a16:creationId xmlns:a16="http://schemas.microsoft.com/office/drawing/2014/main" id="{6E11232F-87A3-44C4-AB29-BF2C96EDC7E5}"/>
              </a:ext>
            </a:extLst>
          </p:cNvPr>
          <p:cNvSpPr txBox="1">
            <a:spLocks/>
          </p:cNvSpPr>
          <p:nvPr/>
        </p:nvSpPr>
        <p:spPr>
          <a:xfrm>
            <a:off x="609203" y="6476998"/>
            <a:ext cx="6705599" cy="381002"/>
          </a:xfrm>
          <a:prstGeom prst="rect">
            <a:avLst/>
          </a:prstGeom>
        </p:spPr>
        <p:txBody>
          <a:bodyPr vert="horz" lIns="91440" tIns="45720" rIns="91440" bIns="45720" rtlCol="0">
            <a:normAutofit fontScale="92500" lnSpcReduction="20000"/>
          </a:bodyPr>
          <a:lstStyle>
            <a:lvl1pPr marL="0" indent="0" algn="ctr" defTabSz="685800" rtl="0" eaLnBrk="1" latinLnBrk="0" hangingPunct="1">
              <a:lnSpc>
                <a:spcPct val="90000"/>
              </a:lnSpc>
              <a:spcBef>
                <a:spcPts val="750"/>
              </a:spcBef>
              <a:buFont typeface="Arial" panose="020B0604020202020204" pitchFamily="34" charset="0"/>
              <a:buNone/>
              <a:defRPr sz="1800" kern="1200">
                <a:solidFill>
                  <a:schemeClr val="tx1"/>
                </a:solidFill>
                <a:latin typeface="+mn-lt"/>
                <a:ea typeface="+mn-ea"/>
                <a:cs typeface="+mn-cs"/>
              </a:defRPr>
            </a:lvl1pPr>
            <a:lvl2pPr marL="342900" indent="0" algn="ctr" defTabSz="685800" rtl="0" eaLnBrk="1" latinLnBrk="0" hangingPunct="1">
              <a:lnSpc>
                <a:spcPct val="90000"/>
              </a:lnSpc>
              <a:spcBef>
                <a:spcPts val="375"/>
              </a:spcBef>
              <a:buFont typeface="Arial" panose="020B0604020202020204" pitchFamily="34" charset="0"/>
              <a:buNone/>
              <a:defRPr sz="1500" kern="1200">
                <a:solidFill>
                  <a:schemeClr val="tx1"/>
                </a:solidFill>
                <a:latin typeface="+mn-lt"/>
                <a:ea typeface="+mn-ea"/>
                <a:cs typeface="+mn-cs"/>
              </a:defRPr>
            </a:lvl2pPr>
            <a:lvl3pPr marL="685800" indent="0" algn="ctr" defTabSz="685800" rtl="0" eaLnBrk="1" latinLnBrk="0" hangingPunct="1">
              <a:lnSpc>
                <a:spcPct val="90000"/>
              </a:lnSpc>
              <a:spcBef>
                <a:spcPts val="375"/>
              </a:spcBef>
              <a:buFont typeface="Arial" panose="020B0604020202020204" pitchFamily="34" charset="0"/>
              <a:buNone/>
              <a:defRPr sz="1350" kern="1200">
                <a:solidFill>
                  <a:schemeClr val="tx1"/>
                </a:solidFill>
                <a:latin typeface="+mn-lt"/>
                <a:ea typeface="+mn-ea"/>
                <a:cs typeface="+mn-cs"/>
              </a:defRPr>
            </a:lvl3pPr>
            <a:lvl4pPr marL="10287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4pPr>
            <a:lvl5pPr marL="13716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5pPr>
            <a:lvl6pPr marL="17145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6pPr>
            <a:lvl7pPr marL="20574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7pPr>
            <a:lvl8pPr marL="24003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8pPr>
            <a:lvl9pPr marL="2743200" indent="0" algn="ctr" defTabSz="685800" rtl="0" eaLnBrk="1" latinLnBrk="0" hangingPunct="1">
              <a:lnSpc>
                <a:spcPct val="90000"/>
              </a:lnSpc>
              <a:spcBef>
                <a:spcPts val="375"/>
              </a:spcBef>
              <a:buFont typeface="Arial" panose="020B0604020202020204" pitchFamily="34" charset="0"/>
              <a:buNone/>
              <a:defRPr sz="1200" kern="1200">
                <a:solidFill>
                  <a:schemeClr val="tx1"/>
                </a:solidFill>
                <a:latin typeface="+mn-lt"/>
                <a:ea typeface="+mn-ea"/>
                <a:cs typeface="+mn-cs"/>
              </a:defRPr>
            </a:lvl9pPr>
          </a:lstStyle>
          <a:p>
            <a:pPr algn="l"/>
            <a:r>
              <a:rPr lang="en-US" sz="2600" dirty="0">
                <a:solidFill>
                  <a:schemeClr val="bg1"/>
                </a:solidFill>
              </a:rPr>
              <a:t>The International Society of Primerus Law Firms</a:t>
            </a:r>
          </a:p>
        </p:txBody>
      </p:sp>
    </p:spTree>
    <p:extLst>
      <p:ext uri="{BB962C8B-B14F-4D97-AF65-F5344CB8AC3E}">
        <p14:creationId xmlns:p14="http://schemas.microsoft.com/office/powerpoint/2010/main" val="3088377870"/>
      </p:ext>
    </p:extLst>
  </p:cSld>
  <p:clrMapOvr>
    <a:masterClrMapping/>
  </p:clrMapOvr>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454545"/>
      </a:dk2>
      <a:lt2>
        <a:srgbClr val="DADADA"/>
      </a:lt2>
      <a:accent1>
        <a:srgbClr val="DF2E28"/>
      </a:accent1>
      <a:accent2>
        <a:srgbClr val="6D6D6D"/>
      </a:accent2>
      <a:accent3>
        <a:srgbClr val="363636"/>
      </a:accent3>
      <a:accent4>
        <a:srgbClr val="DF2E28"/>
      </a:accent4>
      <a:accent5>
        <a:srgbClr val="6D6D6D"/>
      </a:accent5>
      <a:accent6>
        <a:srgbClr val="FFFFFF"/>
      </a:accent6>
      <a:hlink>
        <a:srgbClr val="C6330E"/>
      </a:hlink>
      <a:folHlink>
        <a:srgbClr val="C6330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4626</Words>
  <Application>Microsoft Office PowerPoint</Application>
  <PresentationFormat>Bildschirmpräsentation (4:3)</PresentationFormat>
  <Paragraphs>577</Paragraphs>
  <Slides>34</Slides>
  <Notes>33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34</vt:i4>
      </vt:variant>
    </vt:vector>
  </HeadingPairs>
  <TitlesOfParts>
    <vt:vector size="41" baseType="lpstr">
      <vt:lpstr>Arial</vt:lpstr>
      <vt:lpstr>Calibri</vt:lpstr>
      <vt:lpstr>Calibri Light</vt:lpstr>
      <vt:lpstr>Flexo</vt:lpstr>
      <vt:lpstr>Flexo Light</vt:lpstr>
      <vt:lpstr>Wingdings</vt:lpstr>
      <vt:lpstr>Office Theme</vt:lpstr>
      <vt:lpstr>Lessons Learned from  ﻿COVID-19 – A Comparative Review by Region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  Thank you  very much!       </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Primerus!</dc:title>
  <dc:creator>kbundyra@ad.primerus.com</dc:creator>
  <cp:lastModifiedBy>Brödermann, Prof. Dr. Eckart | Brödermann Jahn</cp:lastModifiedBy>
  <cp:revision>68</cp:revision>
  <cp:lastPrinted>2020-05-13T17:00:11Z</cp:lastPrinted>
  <dcterms:created xsi:type="dcterms:W3CDTF">2019-02-19T20:04:49Z</dcterms:created>
  <dcterms:modified xsi:type="dcterms:W3CDTF">2020-05-16T13:32:49Z</dcterms:modified>
</cp:coreProperties>
</file>